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81"/>
  </p:notesMasterIdLst>
  <p:handoutMasterIdLst>
    <p:handoutMasterId r:id="rId82"/>
  </p:handoutMasterIdLst>
  <p:sldIdLst>
    <p:sldId id="3267" r:id="rId2"/>
    <p:sldId id="3585" r:id="rId3"/>
    <p:sldId id="3586" r:id="rId4"/>
    <p:sldId id="3547" r:id="rId5"/>
    <p:sldId id="3499" r:id="rId6"/>
    <p:sldId id="3673" r:id="rId7"/>
    <p:sldId id="3674" r:id="rId8"/>
    <p:sldId id="3664" r:id="rId9"/>
    <p:sldId id="3666" r:id="rId10"/>
    <p:sldId id="3672" r:id="rId11"/>
    <p:sldId id="3572" r:id="rId12"/>
    <p:sldId id="3503" r:id="rId13"/>
    <p:sldId id="3421" r:id="rId14"/>
    <p:sldId id="3629" r:id="rId15"/>
    <p:sldId id="3422" r:id="rId16"/>
    <p:sldId id="3554" r:id="rId17"/>
    <p:sldId id="3573" r:id="rId18"/>
    <p:sldId id="3556" r:id="rId19"/>
    <p:sldId id="3675" r:id="rId20"/>
    <p:sldId id="3559" r:id="rId21"/>
    <p:sldId id="3560" r:id="rId22"/>
    <p:sldId id="3561" r:id="rId23"/>
    <p:sldId id="3563" r:id="rId24"/>
    <p:sldId id="3564" r:id="rId25"/>
    <p:sldId id="3591" r:id="rId26"/>
    <p:sldId id="3568" r:id="rId27"/>
    <p:sldId id="3569" r:id="rId28"/>
    <p:sldId id="3574" r:id="rId29"/>
    <p:sldId id="3426" r:id="rId30"/>
    <p:sldId id="3593" r:id="rId31"/>
    <p:sldId id="3427" r:id="rId32"/>
    <p:sldId id="3595" r:id="rId33"/>
    <p:sldId id="3428" r:id="rId34"/>
    <p:sldId id="3596" r:id="rId35"/>
    <p:sldId id="3597" r:id="rId36"/>
    <p:sldId id="3598" r:id="rId37"/>
    <p:sldId id="3429" r:id="rId38"/>
    <p:sldId id="3600" r:id="rId39"/>
    <p:sldId id="3430" r:id="rId40"/>
    <p:sldId id="3431" r:id="rId41"/>
    <p:sldId id="3601" r:id="rId42"/>
    <p:sldId id="3432" r:id="rId43"/>
    <p:sldId id="3433" r:id="rId44"/>
    <p:sldId id="3535" r:id="rId45"/>
    <p:sldId id="3603" r:id="rId46"/>
    <p:sldId id="3604" r:id="rId47"/>
    <p:sldId id="3435" r:id="rId48"/>
    <p:sldId id="3434" r:id="rId49"/>
    <p:sldId id="3575" r:id="rId50"/>
    <p:sldId id="3576" r:id="rId51"/>
    <p:sldId id="3577" r:id="rId52"/>
    <p:sldId id="3578" r:id="rId53"/>
    <p:sldId id="3579" r:id="rId54"/>
    <p:sldId id="3580" r:id="rId55"/>
    <p:sldId id="3464" r:id="rId56"/>
    <p:sldId id="3468" r:id="rId57"/>
    <p:sldId id="3613" r:id="rId58"/>
    <p:sldId id="3469" r:id="rId59"/>
    <p:sldId id="3470" r:id="rId60"/>
    <p:sldId id="3583" r:id="rId61"/>
    <p:sldId id="3584" r:id="rId62"/>
    <p:sldId id="3473" r:id="rId63"/>
    <p:sldId id="3614" r:id="rId64"/>
    <p:sldId id="3622" r:id="rId65"/>
    <p:sldId id="3581" r:id="rId66"/>
    <p:sldId id="3487" r:id="rId67"/>
    <p:sldId id="3489" r:id="rId68"/>
    <p:sldId id="3492" r:id="rId69"/>
    <p:sldId id="3493" r:id="rId70"/>
    <p:sldId id="3494" r:id="rId71"/>
    <p:sldId id="3495" r:id="rId72"/>
    <p:sldId id="3496" r:id="rId73"/>
    <p:sldId id="3497" r:id="rId74"/>
    <p:sldId id="3582" r:id="rId75"/>
    <p:sldId id="3513" r:id="rId76"/>
    <p:sldId id="3514" r:id="rId77"/>
    <p:sldId id="3515" r:id="rId78"/>
    <p:sldId id="3516" r:id="rId79"/>
    <p:sldId id="3052" r:id="rId80"/>
  </p:sldIdLst>
  <p:sldSz cx="9144000" cy="6858000" type="screen4x3"/>
  <p:notesSz cx="6669088" cy="9926638"/>
  <p:kinsoku lang="zh-CN" invalStChars="!),.:;?]}、。—ˇ¨〃々～‖…’”〕〉》」』〗】∶！＂＇），．：；？］｀｜｝·" invalEndChars="([{‘“〔〈《「『〖【（［｛．·"/>
  <p:defaultTextStyle>
    <a:defPPr>
      <a:defRPr lang="zh-CN"/>
    </a:defPPr>
    <a:lvl1pPr algn="l" rtl="0" fontAlgn="base">
      <a:spcBef>
        <a:spcPct val="20000"/>
      </a:spcBef>
      <a:spcAft>
        <a:spcPct val="0"/>
      </a:spcAft>
      <a:buClr>
        <a:schemeClr val="hlink"/>
      </a:buClr>
      <a:buSzPct val="75000"/>
      <a:buFont typeface="Wingdings" pitchFamily="2" charset="2"/>
      <a:buChar char="v"/>
      <a:defRPr kumimoji="1" sz="2200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hlink"/>
      </a:buClr>
      <a:buSzPct val="75000"/>
      <a:buFont typeface="Wingdings" pitchFamily="2" charset="2"/>
      <a:buChar char="v"/>
      <a:defRPr kumimoji="1" sz="2200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hlink"/>
      </a:buClr>
      <a:buSzPct val="75000"/>
      <a:buFont typeface="Wingdings" pitchFamily="2" charset="2"/>
      <a:buChar char="v"/>
      <a:defRPr kumimoji="1" sz="2200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hlink"/>
      </a:buClr>
      <a:buSzPct val="75000"/>
      <a:buFont typeface="Wingdings" pitchFamily="2" charset="2"/>
      <a:buChar char="v"/>
      <a:defRPr kumimoji="1" sz="2200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hlink"/>
      </a:buClr>
      <a:buSzPct val="75000"/>
      <a:buFont typeface="Wingdings" pitchFamily="2" charset="2"/>
      <a:buChar char="v"/>
      <a:defRPr kumimoji="1" sz="2200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5pPr>
    <a:lvl6pPr marL="2286000" algn="l" defTabSz="914400" rtl="0" eaLnBrk="1" latinLnBrk="0" hangingPunct="1">
      <a:defRPr kumimoji="1" sz="2200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6pPr>
    <a:lvl7pPr marL="2743200" algn="l" defTabSz="914400" rtl="0" eaLnBrk="1" latinLnBrk="0" hangingPunct="1">
      <a:defRPr kumimoji="1" sz="2200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7pPr>
    <a:lvl8pPr marL="3200400" algn="l" defTabSz="914400" rtl="0" eaLnBrk="1" latinLnBrk="0" hangingPunct="1">
      <a:defRPr kumimoji="1" sz="2200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8pPr>
    <a:lvl9pPr marL="3657600" algn="l" defTabSz="914400" rtl="0" eaLnBrk="1" latinLnBrk="0" hangingPunct="1">
      <a:defRPr kumimoji="1" sz="2200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9pPr>
  </p:defaultTextStyle>
  <p:modifyVerifier cryptProviderType="rsaFull" cryptAlgorithmClass="hash" cryptAlgorithmType="typeAny" cryptAlgorithmSid="4" spinCount="50000" saltData="UbJW+8sdXmTGd6kEabjA0Q" hashData="vuJJeRqdi1jTUHgBCrm+bjjWLBU" cryptProvider="" algIdExt="0" algIdExtSource="" cryptProviderTypeExt="0" cryptProviderTypeExtSource=""/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mzx" initials="" lastIdx="6" clrIdx="0"/>
  <p:cmAuthor id="1" name="微软用户" initials="" lastIdx="2" clrIdx="1"/>
  <p:cmAuthor id="2" name="qq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 useTimings="0">
    <p:present/>
    <p:sldAll/>
    <p:penClr>
      <a:schemeClr val="tx1"/>
    </p:penClr>
  </p:showPr>
  <p:clrMru>
    <a:srgbClr val="CC99FF"/>
    <a:srgbClr val="F2BDFF"/>
    <a:srgbClr val="71FFFF"/>
    <a:srgbClr val="000000"/>
    <a:srgbClr val="005452"/>
    <a:srgbClr val="E989FF"/>
    <a:srgbClr val="006600"/>
    <a:srgbClr val="6600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717" autoAdjust="0"/>
    <p:restoredTop sz="94634" autoAdjust="0"/>
  </p:normalViewPr>
  <p:slideViewPr>
    <p:cSldViewPr>
      <p:cViewPr>
        <p:scale>
          <a:sx n="60" d="100"/>
          <a:sy n="60" d="100"/>
        </p:scale>
        <p:origin x="-1836" y="-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010" y="-90"/>
      </p:cViewPr>
      <p:guideLst>
        <p:guide orient="horz" pos="3126"/>
        <p:guide pos="210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68.xml"/><Relationship Id="rId3" Type="http://schemas.openxmlformats.org/officeDocument/2006/relationships/slide" Target="slides/slide18.xml"/><Relationship Id="rId7" Type="http://schemas.openxmlformats.org/officeDocument/2006/relationships/slide" Target="slides/slide67.xml"/><Relationship Id="rId2" Type="http://schemas.openxmlformats.org/officeDocument/2006/relationships/slide" Target="slides/slide15.xml"/><Relationship Id="rId1" Type="http://schemas.openxmlformats.org/officeDocument/2006/relationships/slide" Target="slides/slide12.xml"/><Relationship Id="rId6" Type="http://schemas.openxmlformats.org/officeDocument/2006/relationships/slide" Target="slides/slide66.xml"/><Relationship Id="rId11" Type="http://schemas.openxmlformats.org/officeDocument/2006/relationships/slide" Target="slides/slide73.xml"/><Relationship Id="rId5" Type="http://schemas.openxmlformats.org/officeDocument/2006/relationships/slide" Target="slides/slide64.xml"/><Relationship Id="rId10" Type="http://schemas.openxmlformats.org/officeDocument/2006/relationships/slide" Target="slides/slide72.xml"/><Relationship Id="rId4" Type="http://schemas.openxmlformats.org/officeDocument/2006/relationships/slide" Target="slides/slide50.xml"/><Relationship Id="rId9" Type="http://schemas.openxmlformats.org/officeDocument/2006/relationships/slide" Target="slides/slide6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fld id="{22766D97-728C-41C8-A9CE-49AC15E3F42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Tx/>
              <a:buSzTx/>
              <a:buFontTx/>
              <a:buNone/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SzTx/>
              <a:buFontTx/>
              <a:buNone/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244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ClrTx/>
              <a:buSzTx/>
              <a:buFontTx/>
              <a:buNone/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Tx/>
              <a:buSzTx/>
              <a:buFontTx/>
              <a:buNone/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fld id="{BDF47B05-EC8F-4422-8E31-63DE592C417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9FD370-51D8-42F0-B623-2CAD08A9164B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501043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书自出书以来，高居美国畅销书排行榜长达七年，在全球七十个国家以二十八种语言发行共超过一亿册。</a:t>
            </a:r>
            <a:r>
              <a:rPr lang="zh-CN" altLang="en-US">
                <a:solidFill>
                  <a:schemeClr val="folHlink"/>
                </a:solidFill>
              </a:rPr>
              <a:t>听着激动、想着心动、回去一动不动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FC47DF-EED2-4CF7-AF9B-D84BE9144640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501350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0727FB-00F7-444A-9CE1-68F666C28B11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488550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5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4875"/>
            <a:ext cx="4887912" cy="4467225"/>
          </a:xfrm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5E70E8-7FF7-4F13-9773-3B2D32078CF1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476774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857250" y="746125"/>
            <a:ext cx="4959350" cy="3719513"/>
          </a:xfrm>
          <a:ln/>
        </p:spPr>
      </p:sp>
      <p:sp>
        <p:nvSpPr>
          <p:cNvPr id="476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6463"/>
            <a:ext cx="4894262" cy="4467225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847874-CF39-43EC-896D-62526808EF93}" type="slidenum">
              <a:rPr lang="en-US" altLang="zh-CN"/>
              <a:pPr/>
              <a:t>75</a:t>
            </a:fld>
            <a:endParaRPr lang="en-US" altLang="zh-CN"/>
          </a:p>
        </p:txBody>
      </p:sp>
      <p:sp>
        <p:nvSpPr>
          <p:cNvPr id="482406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993EC2-95D4-4340-A09D-A11664403CF3}" type="slidenum">
              <a:rPr lang="en-US" altLang="zh-CN"/>
              <a:pPr/>
              <a:t>78</a:t>
            </a:fld>
            <a:endParaRPr lang="en-US" altLang="zh-CN"/>
          </a:p>
        </p:txBody>
      </p:sp>
      <p:sp>
        <p:nvSpPr>
          <p:cNvPr id="482816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26"/>
          <p:cNvSpPr>
            <a:spLocks noGrp="1" noRot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6019" name="Rectangle 102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6021" name="Rectangle 1029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6022" name="Rectangle 1030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E6275C7-E9C8-4308-B401-5CFBE716B906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86037" name="Picture 1045" descr="图片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0FF6C5E-305E-4433-90CE-D8D0DD7E21F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609600"/>
            <a:ext cx="2135187" cy="54895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609600"/>
            <a:ext cx="6253163" cy="54895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2492AEF-20FA-4A30-A138-A4E1C46B48F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09600"/>
            <a:ext cx="854075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1625" y="1905000"/>
            <a:ext cx="4194175" cy="4194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8200" y="1905000"/>
            <a:ext cx="4194175" cy="41941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386513" y="6265863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3FD688A3-DB56-4C72-A237-843299EC292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09600"/>
            <a:ext cx="854075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1625" y="1905000"/>
            <a:ext cx="8540750" cy="41941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6386513" y="6265863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F3CB1476-8DC0-4956-9433-03FE8658C56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01625" y="609600"/>
            <a:ext cx="8540750" cy="5489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386513" y="6265863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DC65632B-BCCD-4352-A271-42B25E38DDA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E2668B-1F06-472C-9E64-6F15D4E33F0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6D6DACE-3097-4CD2-AAB9-FB5ADE731E2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5" y="1905000"/>
            <a:ext cx="4194175" cy="4194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194175" cy="4194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117DE85-8E8D-4A7D-AAA3-648E75FDD5B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3D8EBF-6A43-404F-B094-ED8518E9C9B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AFCEED-6FC1-4AF7-8C5C-190A472A487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3A560E-E479-4F5F-8B7B-CB16A4CB4D3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708ADBE-6F79-4EA4-B002-7752F084236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C61964-798C-4050-ABED-3DFF98A82C7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609600"/>
            <a:ext cx="854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4995" name="Rectangle 3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905000"/>
            <a:ext cx="8540750" cy="419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kumimoji="0" sz="140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86513" y="6265863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kumimoji="0" sz="1400">
                <a:ea typeface="+mn-ea"/>
              </a:defRPr>
            </a:lvl1pPr>
          </a:lstStyle>
          <a:p>
            <a:fld id="{A25E454D-77B1-4F88-A27C-C612858D626A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85037" name="Picture 2" descr="E:\我的文件\素材文件\3D小人\8.JPG"/>
          <p:cNvPicPr>
            <a:picLocks noChangeAspect="1" noChangeArrowheads="1"/>
          </p:cNvPicPr>
          <p:nvPr userDrawn="1"/>
        </p:nvPicPr>
        <p:blipFill>
          <a:blip r:embed="rId16" cstate="print"/>
          <a:srcRect t="10258" r="7693" b="12819"/>
          <a:stretch>
            <a:fillRect/>
          </a:stretch>
        </p:blipFill>
        <p:spPr bwMode="auto">
          <a:xfrm>
            <a:off x="7812088" y="0"/>
            <a:ext cx="1331912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任意多边形 6"/>
          <p:cNvSpPr>
            <a:spLocks noChangeArrowheads="1"/>
          </p:cNvSpPr>
          <p:nvPr userDrawn="1"/>
        </p:nvSpPr>
        <p:spPr bwMode="auto">
          <a:xfrm>
            <a:off x="0" y="-25400"/>
            <a:ext cx="8101013" cy="646113"/>
          </a:xfrm>
          <a:custGeom>
            <a:avLst/>
            <a:gdLst>
              <a:gd name="T0" fmla="*/ 0 w 7500958"/>
              <a:gd name="T1" fmla="*/ 0 h 3429024"/>
              <a:gd name="T2" fmla="*/ 8232325 w 7500958"/>
              <a:gd name="T3" fmla="*/ 0 h 3429024"/>
              <a:gd name="T4" fmla="*/ 8232325 w 7500958"/>
              <a:gd name="T5" fmla="*/ 350919 h 3429024"/>
              <a:gd name="T6" fmla="*/ 0 w 7500958"/>
              <a:gd name="T7" fmla="*/ 350919 h 3429024"/>
              <a:gd name="T8" fmla="*/ 0 w 7500958"/>
              <a:gd name="T9" fmla="*/ 0 h 34290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00958"/>
              <a:gd name="T16" fmla="*/ 0 h 3429024"/>
              <a:gd name="T17" fmla="*/ 7500958 w 7500958"/>
              <a:gd name="T18" fmla="*/ 3429024 h 34290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00958" h="3429024">
                <a:moveTo>
                  <a:pt x="0" y="0"/>
                </a:moveTo>
                <a:lnTo>
                  <a:pt x="7500958" y="0"/>
                </a:lnTo>
                <a:cubicBezTo>
                  <a:pt x="7118923" y="833988"/>
                  <a:pt x="7081776" y="2775409"/>
                  <a:pt x="7500958" y="3429024"/>
                </a:cubicBezTo>
                <a:lnTo>
                  <a:pt x="0" y="3429024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2287E2"/>
              </a:gs>
              <a:gs pos="50000">
                <a:srgbClr val="2287E2"/>
              </a:gs>
              <a:gs pos="100000">
                <a:srgbClr val="94C0E8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kumimoji="0" lang="zh-CN" altLang="zh-CN" sz="1800">
              <a:solidFill>
                <a:srgbClr val="FFFFFF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v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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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../C&#30005;&#24433;&#21098;&#36753;/&#22763;&#20853;&#31361;&#20987;/&#22763;&#20853;&#31361;&#20987;06.flv" TargetMode="External"/><Relationship Id="rId2" Type="http://schemas.openxmlformats.org/officeDocument/2006/relationships/hyperlink" Target="../../C&#30005;&#24433;&#21098;&#36753;/&#22763;&#20853;&#31361;&#20987;/&#22763;&#20853;&#31361;&#20987;05.flv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../../C&#30005;&#24433;&#21098;&#36753;/&#22763;&#20853;&#31361;&#20987;/&#22763;&#20853;&#31361;&#20987;04.flv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../../C&#30005;&#24433;&#21098;&#36753;/&#40060;&#8212;&#8212;&#35753;&#24037;&#20316;&#22914;&#40060;&#24471;&#27700;&#19968;&#26679;&#24555;&#20048;.flv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&#38468;&#20214;/&#39277;&#27809;&#20102;&#31168;.ppt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&#38468;&#20214;/0037.jpg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file:///C:\Documents%20and%20Settings\Administrator\&#26700;&#38754;\&#36186;&#22810;&#23569;&#38065;&#25165;&#22815;&#29992;A.ppt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../../01MTP&#20013;&#23618;&#31649;&#29702;&#20154;&#21592;&#25216;&#33021;/&#27827;&#21335;&#30465;&#30005;&#21147;&#20844;&#21496;&#21608;&#21475;&#20379;&#30005;&#20844;&#21496;&#65288;&#20248;&#31574;&#39038;&#38382;&#65289;/&#38468;&#20214;/&#30446;&#26631;&#35268;&#21010;&#20307;&#31995;&#22270;.xls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../../&#26102;&#38388;&#31649;&#29702;/&#24120;&#24030;&#36130;&#26234;/&#38468;&#20214;/&#38468;&#34920;/&#20320;&#25152;&#25198;&#28436;&#30340;&#35282;&#33394;.doc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../../01MTP&#20013;&#23618;&#31649;&#29702;&#20154;&#21592;&#25216;&#33021;/&#32654;&#30340;&#27927;&#28068;&#30005;&#22120;/&#38468;&#20214;/&#20896;&#24432;&#20844;&#21496;&#39033;&#30446;&#25913;&#21892;&#21608;&#35745;&#21010;.xls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../../01MTP&#20013;&#23618;&#31649;&#29702;&#20154;&#21592;&#25216;&#33021;/&#32654;&#30340;&#27927;&#28068;&#30005;&#22120;/&#38468;&#20214;/&#20010;&#20154;&#24180;&#24230;&#35745;&#21010;.xl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../../01MTP&#20013;&#23618;&#31649;&#29702;&#20154;&#21592;&#25216;&#33021;/&#32654;&#30340;&#27927;&#28068;&#30005;&#22120;/&#38468;&#20214;/&#38271;&#22478;&#29289;&#19994;&#26376;&#35745;&#21010;.xls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hyperlink" Target="../../01MTP&#20013;&#23618;&#31649;&#29702;&#20154;&#21592;&#25216;&#33021;/&#32654;&#30340;&#27927;&#28068;&#30005;&#22120;/&#38468;&#20214;/&#28216;&#25103;/IQ&#22823;&#27979;&#35797;.ppt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../../15&#26102;&#38388;&#31649;&#29702;/&#21326;&#31185;&#30005;&#23376;/&#38468;&#20214;/&#20320;&#38169;&#36807;&#20102;&#20160;&#20040;.doc" TargetMode="External"/><Relationship Id="rId4" Type="http://schemas.openxmlformats.org/officeDocument/2006/relationships/hyperlink" Target="../&#21326;&#31185;&#30005;&#23376;/&#38468;&#20214;/&#20320;&#38169;&#36807;&#20102;&#20160;&#20040;.doc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wmf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&#38468;&#20214;/&#31351;&#20154;&#21644;&#23500;&#20154;&#30340;&#21313;&#20108;&#22823;&#32463;&#20856;&#24046;&#24322;.doc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&#38468;&#20214;/&#38468;&#34920;/&#26126;&#30830;&#33258;&#24049;&#30340;&#20215;&#20540;&#35266;.doc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../../15&#26102;&#38388;&#31649;&#29702;/&#40560;&#20987;&#38271;&#31354;/&#38468;&#20214;/&#38468;&#34920;/&#26126;&#30830;&#33258;&#24049;&#30340;&#20215;&#20540;&#35266;.doc" TargetMode="Externa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&#38468;&#20214;/&#33258;&#25105;&#24037;&#20316;&#26816;&#26680;&#34920;.doc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&#38468;&#20214;/&#26446;&#23578;&#30340;&#19968;&#22825;.doc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../../01MTP&#20013;&#23618;&#31649;&#29702;&#20154;&#21592;&#25216;&#33021;/&#37325;&#24198;&#26377;&#32447;&#65288;&#30591;&#24605;&#21019;&#65289;B/&#38468;&#20214;/&#20215;&#20540;&#35266;&#39033;&#30446;&#34920;.doc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Relationship Id="rId5" Type="http://schemas.openxmlformats.org/officeDocument/2006/relationships/hyperlink" Target="../../26&#21592;&#24037;&#33258;&#25105;&#31649;&#29702;/&#21592;&#24037;&#33258;&#25105;&#31649;&#29702;6&#65288;&#19996;&#39118;&#24742;&#36798;&#65289;/&#38468;&#20214;/&#26126;&#30830;&#33258;&#24049;&#30340;&#20215;&#20540;&#35266;.doc" TargetMode="External"/><Relationship Id="rId4" Type="http://schemas.openxmlformats.org/officeDocument/2006/relationships/hyperlink" Target="../../26&#21592;&#24037;&#33258;&#25105;&#31649;&#29702;/&#21592;&#24037;&#33258;&#25105;&#31649;&#29702;6&#65288;&#19996;&#39118;&#24742;&#36798;&#65289;/&#38468;&#20214;/&#20215;&#20540;&#35266;&#39033;&#30446;&#34920;.doc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7.xml"/><Relationship Id="rId4" Type="http://schemas.openxmlformats.org/officeDocument/2006/relationships/hyperlink" Target="../../15&#26102;&#38388;&#31649;&#29702;/&#40560;&#20987;&#38271;&#31354;/&#38468;&#20214;/&#38468;&#34920;/&#26126;&#30830;&#33258;&#24049;&#30340;&#20215;&#20540;&#35266;.doc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../../C&#30005;&#24433;&#21098;&#36753;/&#24310;&#23433;&#39042;.rmvb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wmf"/><Relationship Id="rId7" Type="http://schemas.openxmlformats.org/officeDocument/2006/relationships/image" Target="../media/image36.png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wmf"/><Relationship Id="rId10" Type="http://schemas.openxmlformats.org/officeDocument/2006/relationships/image" Target="../media/image10.jpeg"/><Relationship Id="rId4" Type="http://schemas.openxmlformats.org/officeDocument/2006/relationships/image" Target="../media/image33.wmf"/><Relationship Id="rId9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&#25945;&#26448;&#38468;&#20214;/8&#12289;&#20445;&#25345;&#29983;&#27963;&#24179;&#34913;.doc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jpeg"/><Relationship Id="rId4" Type="http://schemas.openxmlformats.org/officeDocument/2006/relationships/oleObject" Target="../embeddings/oleObject4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0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7C785FCE-2A11-496C-83DA-082DEB60C4EF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4432913" name="Text Box 17"/>
          <p:cNvSpPr txBox="1">
            <a:spLocks noChangeArrowheads="1"/>
          </p:cNvSpPr>
          <p:nvPr/>
        </p:nvSpPr>
        <p:spPr bwMode="auto">
          <a:xfrm>
            <a:off x="2555875" y="4005263"/>
            <a:ext cx="3960813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bg1"/>
                </a:solidFill>
                <a:latin typeface="黑体" pitchFamily="49" charset="-122"/>
              </a:rPr>
              <a:t>主讲：张铁军</a:t>
            </a:r>
          </a:p>
        </p:txBody>
      </p:sp>
      <p:sp>
        <p:nvSpPr>
          <p:cNvPr id="4432920" name="Rectangle 24"/>
          <p:cNvSpPr>
            <a:spLocks noChangeArrowheads="1"/>
          </p:cNvSpPr>
          <p:nvPr/>
        </p:nvSpPr>
        <p:spPr bwMode="auto">
          <a:xfrm>
            <a:off x="1403350" y="1268413"/>
            <a:ext cx="6194425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8000">
                <a:solidFill>
                  <a:schemeClr val="bg1"/>
                </a:solidFill>
              </a:rPr>
              <a:t>高效能人士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8000">
                <a:solidFill>
                  <a:schemeClr val="bg1"/>
                </a:solidFill>
              </a:rPr>
              <a:t>的七个习惯 </a:t>
            </a:r>
          </a:p>
        </p:txBody>
      </p:sp>
      <p:sp>
        <p:nvSpPr>
          <p:cNvPr id="4432921" name="Rectangle 25"/>
          <p:cNvSpPr>
            <a:spLocks noChangeArrowheads="1"/>
          </p:cNvSpPr>
          <p:nvPr/>
        </p:nvSpPr>
        <p:spPr bwMode="auto">
          <a:xfrm>
            <a:off x="0" y="0"/>
            <a:ext cx="262255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4800">
                <a:solidFill>
                  <a:schemeClr val="bg1"/>
                </a:solidFill>
              </a:rPr>
              <a:t>甘肃电力</a:t>
            </a:r>
          </a:p>
        </p:txBody>
      </p:sp>
      <p:sp>
        <p:nvSpPr>
          <p:cNvPr id="4432922" name="Rectangle 26"/>
          <p:cNvSpPr>
            <a:spLocks noChangeArrowheads="1"/>
          </p:cNvSpPr>
          <p:nvPr/>
        </p:nvSpPr>
        <p:spPr bwMode="auto">
          <a:xfrm>
            <a:off x="0" y="6092825"/>
            <a:ext cx="44513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2800">
                <a:solidFill>
                  <a:srgbClr val="000000"/>
                </a:solidFill>
              </a:rPr>
              <a:t>华北电力大学国际交流中心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636512-48B5-4FBF-B321-E3C5D4CEF125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5009410" name="AutoShape 2"/>
          <p:cNvSpPr>
            <a:spLocks noChangeArrowheads="1"/>
          </p:cNvSpPr>
          <p:nvPr>
            <p:ph type="title"/>
          </p:nvPr>
        </p:nvSpPr>
        <p:spPr bwMode="gray">
          <a:xfrm>
            <a:off x="2627313" y="765175"/>
            <a:ext cx="3740150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/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/>
          <a:lstStyle/>
          <a:p>
            <a:pPr>
              <a:lnSpc>
                <a:spcPct val="90000"/>
              </a:lnSpc>
            </a:pPr>
            <a:r>
              <a:rPr kumimoji="0" lang="zh-CN" altLang="en-US" sz="3200" b="1">
                <a:solidFill>
                  <a:srgbClr val="000000"/>
                </a:solidFill>
                <a:ea typeface="黑体" pitchFamily="49" charset="-122"/>
              </a:rPr>
              <a:t>产  出 </a:t>
            </a:r>
            <a:r>
              <a:rPr kumimoji="0" lang="en-US" altLang="zh-CN" sz="3200" b="1">
                <a:solidFill>
                  <a:srgbClr val="000000"/>
                </a:solidFill>
                <a:ea typeface="黑体" pitchFamily="49" charset="-122"/>
              </a:rPr>
              <a:t>&amp; </a:t>
            </a:r>
            <a:r>
              <a:rPr kumimoji="0" lang="zh-CN" altLang="en-US" sz="3200" b="1">
                <a:solidFill>
                  <a:srgbClr val="000000"/>
                </a:solidFill>
                <a:ea typeface="黑体" pitchFamily="49" charset="-122"/>
              </a:rPr>
              <a:t>产  能</a:t>
            </a:r>
          </a:p>
        </p:txBody>
      </p:sp>
      <p:sp>
        <p:nvSpPr>
          <p:cNvPr id="5009411" name="Text Box 3"/>
          <p:cNvSpPr txBox="1">
            <a:spLocks noChangeArrowheads="1"/>
          </p:cNvSpPr>
          <p:nvPr/>
        </p:nvSpPr>
        <p:spPr bwMode="auto">
          <a:xfrm>
            <a:off x="539750" y="1785938"/>
            <a:ext cx="7924800" cy="116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黑体" pitchFamily="49" charset="-122"/>
              </a:rPr>
              <a:t></a:t>
            </a: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效率两要素（产出与产能）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产出与产能必须平衡</a:t>
            </a:r>
          </a:p>
        </p:txBody>
      </p:sp>
      <p:sp>
        <p:nvSpPr>
          <p:cNvPr id="5009412" name="Text Box 4"/>
          <p:cNvSpPr txBox="1">
            <a:spLocks noChangeArrowheads="1"/>
          </p:cNvSpPr>
          <p:nvPr/>
        </p:nvSpPr>
        <p:spPr bwMode="auto">
          <a:xfrm>
            <a:off x="755650" y="3152775"/>
            <a:ext cx="7543800" cy="308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案例：</a:t>
            </a:r>
            <a:r>
              <a:rPr lang="en-US" altLang="zh-CN" sz="2800" b="1">
                <a:solidFill>
                  <a:srgbClr val="000000"/>
                </a:solidFill>
                <a:latin typeface="黑体" pitchFamily="49" charset="-122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．鹅，金蛋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　    </a:t>
            </a:r>
            <a:r>
              <a:rPr lang="en-US" altLang="zh-CN" sz="2800" b="1">
                <a:solidFill>
                  <a:srgbClr val="000000"/>
                </a:solidFill>
                <a:latin typeface="黑体" pitchFamily="49" charset="-122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．物质资产（机器；产品）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　    </a:t>
            </a:r>
            <a:r>
              <a:rPr lang="en-US" altLang="zh-CN" sz="2800" b="1">
                <a:solidFill>
                  <a:srgbClr val="000000"/>
                </a:solidFill>
                <a:latin typeface="黑体" pitchFamily="49" charset="-122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．金融资产（本金；利息）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      </a:t>
            </a:r>
            <a:r>
              <a:rPr lang="en-US" altLang="zh-CN" sz="2800" b="1">
                <a:solidFill>
                  <a:srgbClr val="000000"/>
                </a:solidFill>
                <a:latin typeface="黑体" pitchFamily="49" charset="-122"/>
              </a:rPr>
              <a:t>4</a:t>
            </a: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．人力资产（亲子关系；管教结果）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      </a:t>
            </a:r>
            <a:r>
              <a:rPr lang="en-US" altLang="zh-CN" sz="2800" b="1">
                <a:solidFill>
                  <a:srgbClr val="000000"/>
                </a:solidFill>
                <a:latin typeface="黑体" pitchFamily="49" charset="-122"/>
              </a:rPr>
              <a:t>5 </a:t>
            </a: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．啤酒促销员</a:t>
            </a:r>
          </a:p>
        </p:txBody>
      </p:sp>
      <p:pic>
        <p:nvPicPr>
          <p:cNvPr id="5009413" name="Picture 5" descr="PE01832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72225" y="1196975"/>
            <a:ext cx="2413000" cy="2736850"/>
          </a:xfrm>
          <a:prstGeom prst="rect">
            <a:avLst/>
          </a:prstGeom>
          <a:noFill/>
        </p:spPr>
      </p:pic>
      <p:sp>
        <p:nvSpPr>
          <p:cNvPr id="5009415" name="WordArt 7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  <p:sp>
        <p:nvSpPr>
          <p:cNvPr id="5009416" name="Rectangle 8"/>
          <p:cNvSpPr>
            <a:spLocks noChangeArrowheads="1"/>
          </p:cNvSpPr>
          <p:nvPr/>
        </p:nvSpPr>
        <p:spPr bwMode="auto">
          <a:xfrm>
            <a:off x="5775325" y="6253163"/>
            <a:ext cx="14605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1600">
                <a:solidFill>
                  <a:schemeClr val="folHlink"/>
                </a:solidFill>
                <a:ea typeface="宋体" pitchFamily="2" charset="-122"/>
              </a:rPr>
              <a:t>扳道工和总裁 </a:t>
            </a:r>
          </a:p>
        </p:txBody>
      </p:sp>
      <p:sp>
        <p:nvSpPr>
          <p:cNvPr id="5009417" name="Rectangle 9"/>
          <p:cNvSpPr>
            <a:spLocks noChangeArrowheads="1"/>
          </p:cNvSpPr>
          <p:nvPr/>
        </p:nvSpPr>
        <p:spPr bwMode="auto">
          <a:xfrm>
            <a:off x="7131050" y="6261100"/>
            <a:ext cx="12573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1600">
                <a:solidFill>
                  <a:schemeClr val="folHlink"/>
                </a:solidFill>
                <a:ea typeface="宋体" pitchFamily="2" charset="-122"/>
              </a:rPr>
              <a:t>马拉松比赛 </a:t>
            </a:r>
          </a:p>
        </p:txBody>
      </p:sp>
      <p:sp>
        <p:nvSpPr>
          <p:cNvPr id="5009419" name="AutoShape 11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习惯一、主动积极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1DA49C-201D-41C1-9155-0A43943AA971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4897794" name="AutoShape 2"/>
          <p:cNvSpPr>
            <a:spLocks noChangeArrowheads="1"/>
          </p:cNvSpPr>
          <p:nvPr>
            <p:ph type="title"/>
          </p:nvPr>
        </p:nvSpPr>
        <p:spPr bwMode="gray">
          <a:xfrm>
            <a:off x="1692275" y="908050"/>
            <a:ext cx="4895850" cy="11303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/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/>
          <a:lstStyle/>
          <a:p>
            <a:pPr>
              <a:lnSpc>
                <a:spcPct val="90000"/>
              </a:lnSpc>
            </a:pPr>
            <a:r>
              <a:rPr kumimoji="0" lang="zh-CN" altLang="en-US" sz="3200" b="1">
                <a:solidFill>
                  <a:srgbClr val="000000"/>
                </a:solidFill>
                <a:ea typeface="黑体" pitchFamily="49" charset="-122"/>
              </a:rPr>
              <a:t>主 动 积 极</a:t>
            </a:r>
            <a:br>
              <a:rPr kumimoji="0" lang="zh-CN" altLang="en-US" sz="3200" b="1">
                <a:solidFill>
                  <a:srgbClr val="000000"/>
                </a:solidFill>
                <a:ea typeface="黑体" pitchFamily="49" charset="-122"/>
              </a:rPr>
            </a:br>
            <a:r>
              <a:rPr kumimoji="0" lang="en-US" altLang="zh-CN" sz="3200" b="1">
                <a:solidFill>
                  <a:srgbClr val="000000"/>
                </a:solidFill>
                <a:ea typeface="黑体" pitchFamily="49" charset="-122"/>
              </a:rPr>
              <a:t>Be Proactive</a:t>
            </a:r>
            <a:endParaRPr kumimoji="0" lang="en-US" altLang="zh-CN" sz="3200" b="1">
              <a:solidFill>
                <a:srgbClr val="000000"/>
              </a:solidFill>
              <a:ea typeface="黑体" pitchFamily="49" charset="-122"/>
              <a:hlinkClick r:id="" action="ppaction://noaction"/>
            </a:endParaRPr>
          </a:p>
        </p:txBody>
      </p:sp>
      <p:sp>
        <p:nvSpPr>
          <p:cNvPr id="4897795" name="Text Box 3"/>
          <p:cNvSpPr txBox="1">
            <a:spLocks noChangeArrowheads="1"/>
          </p:cNvSpPr>
          <p:nvPr/>
        </p:nvSpPr>
        <p:spPr bwMode="auto">
          <a:xfrm>
            <a:off x="684213" y="2708275"/>
            <a:ext cx="6172200" cy="308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客观条件受制于人，并不足惧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重要的是，我们有选择的自由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可以对现实环境积极回应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为生命负责，为自己创造有利的机会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做一个真正“操之在我”的人</a:t>
            </a:r>
          </a:p>
        </p:txBody>
      </p:sp>
      <p:sp>
        <p:nvSpPr>
          <p:cNvPr id="4897796" name="Text Box 4"/>
          <p:cNvSpPr txBox="1">
            <a:spLocks noChangeArrowheads="1"/>
          </p:cNvSpPr>
          <p:nvPr/>
        </p:nvSpPr>
        <p:spPr bwMode="auto">
          <a:xfrm>
            <a:off x="7524750" y="2565400"/>
            <a:ext cx="611188" cy="32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0066"/>
                </a:solidFill>
                <a:latin typeface="Times New Roman" pitchFamily="18" charset="0"/>
                <a:ea typeface="宋体" pitchFamily="2" charset="-122"/>
              </a:rPr>
              <a:t>个 人 愿 景 的 习 惯</a:t>
            </a:r>
          </a:p>
        </p:txBody>
      </p:sp>
      <p:graphicFrame>
        <p:nvGraphicFramePr>
          <p:cNvPr id="4897797" name="Object 5"/>
          <p:cNvGraphicFramePr>
            <a:graphicFrameLocks noChangeAspect="1"/>
          </p:cNvGraphicFramePr>
          <p:nvPr>
            <p:ph idx="1"/>
          </p:nvPr>
        </p:nvGraphicFramePr>
        <p:xfrm>
          <a:off x="7092950" y="981075"/>
          <a:ext cx="1371600" cy="1208088"/>
        </p:xfrm>
        <a:graphic>
          <a:graphicData uri="http://schemas.openxmlformats.org/presentationml/2006/ole">
            <p:oleObj spid="_x0000_s4897797" name="多媒體項目" r:id="rId3" imgW="1371600" imgH="1208880" progId="MS_ClipArt_Gallery.2">
              <p:embed/>
            </p:oleObj>
          </a:graphicData>
        </a:graphic>
      </p:graphicFrame>
      <p:sp>
        <p:nvSpPr>
          <p:cNvPr id="4897799" name="AutoShape 7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习惯一、主动积极</a:t>
            </a:r>
          </a:p>
        </p:txBody>
      </p:sp>
      <p:sp>
        <p:nvSpPr>
          <p:cNvPr id="4897800" name="WordArt 8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4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4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  <p:sp>
        <p:nvSpPr>
          <p:cNvPr id="4897801" name="Rectangle 9"/>
          <p:cNvSpPr>
            <a:spLocks noChangeArrowheads="1"/>
          </p:cNvSpPr>
          <p:nvPr/>
        </p:nvSpPr>
        <p:spPr bwMode="auto">
          <a:xfrm>
            <a:off x="5795963" y="6237288"/>
            <a:ext cx="12001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蜘蛛的启示</a:t>
            </a:r>
          </a:p>
        </p:txBody>
      </p:sp>
      <p:sp>
        <p:nvSpPr>
          <p:cNvPr id="4897802" name="Rectangle 10"/>
          <p:cNvSpPr>
            <a:spLocks noChangeArrowheads="1"/>
          </p:cNvSpPr>
          <p:nvPr/>
        </p:nvSpPr>
        <p:spPr bwMode="auto">
          <a:xfrm>
            <a:off x="7019925" y="6237288"/>
            <a:ext cx="13017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王永庆卖米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E52F11-B4E8-49EB-B87F-C06D40AF5701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4808706" name="Text Box 2"/>
          <p:cNvSpPr txBox="1">
            <a:spLocks noChangeArrowheads="1"/>
          </p:cNvSpPr>
          <p:nvPr/>
        </p:nvSpPr>
        <p:spPr bwMode="auto">
          <a:xfrm>
            <a:off x="1042988" y="1555750"/>
            <a:ext cx="12954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</a:rPr>
              <a:t>消极被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</a:rPr>
              <a:t>动行为</a:t>
            </a:r>
          </a:p>
        </p:txBody>
      </p:sp>
      <p:sp>
        <p:nvSpPr>
          <p:cNvPr id="4808707" name="Rectangle 3"/>
          <p:cNvSpPr>
            <a:spLocks noChangeArrowheads="1"/>
          </p:cNvSpPr>
          <p:nvPr/>
        </p:nvSpPr>
        <p:spPr bwMode="auto">
          <a:xfrm>
            <a:off x="5124450" y="1468438"/>
            <a:ext cx="12954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08708" name="Rectangle 4"/>
          <p:cNvSpPr>
            <a:spLocks noChangeArrowheads="1"/>
          </p:cNvSpPr>
          <p:nvPr/>
        </p:nvSpPr>
        <p:spPr bwMode="auto">
          <a:xfrm>
            <a:off x="3524250" y="1468438"/>
            <a:ext cx="12954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2800" b="1">
              <a:solidFill>
                <a:srgbClr val="000066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08709" name="AutoShape 5"/>
          <p:cNvSpPr>
            <a:spLocks noChangeArrowheads="1"/>
          </p:cNvSpPr>
          <p:nvPr/>
        </p:nvSpPr>
        <p:spPr bwMode="auto">
          <a:xfrm>
            <a:off x="4572000" y="1771650"/>
            <a:ext cx="1001713" cy="763588"/>
          </a:xfrm>
          <a:prstGeom prst="rightArrow">
            <a:avLst>
              <a:gd name="adj1" fmla="val 50000"/>
              <a:gd name="adj2" fmla="val 32796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08710" name="Text Box 6"/>
          <p:cNvSpPr txBox="1">
            <a:spLocks noChangeArrowheads="1"/>
          </p:cNvSpPr>
          <p:nvPr/>
        </p:nvSpPr>
        <p:spPr bwMode="auto">
          <a:xfrm>
            <a:off x="3563938" y="763588"/>
            <a:ext cx="12112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>
                <a:solidFill>
                  <a:srgbClr val="000066"/>
                </a:solidFill>
                <a:latin typeface="楷体" pitchFamily="49" charset="-122"/>
                <a:ea typeface="楷体" pitchFamily="49" charset="-122"/>
              </a:rPr>
              <a:t>刺激</a:t>
            </a:r>
          </a:p>
        </p:txBody>
      </p:sp>
      <p:sp>
        <p:nvSpPr>
          <p:cNvPr id="4808711" name="Text Box 7"/>
          <p:cNvSpPr txBox="1">
            <a:spLocks noChangeArrowheads="1"/>
          </p:cNvSpPr>
          <p:nvPr/>
        </p:nvSpPr>
        <p:spPr bwMode="auto">
          <a:xfrm>
            <a:off x="5160963" y="768350"/>
            <a:ext cx="12112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>
                <a:solidFill>
                  <a:srgbClr val="000066"/>
                </a:solidFill>
                <a:latin typeface="楷体" pitchFamily="49" charset="-122"/>
                <a:ea typeface="楷体" pitchFamily="49" charset="-122"/>
              </a:rPr>
              <a:t>回应</a:t>
            </a:r>
          </a:p>
        </p:txBody>
      </p:sp>
      <p:sp>
        <p:nvSpPr>
          <p:cNvPr id="4808712" name="Text Box 8"/>
          <p:cNvSpPr txBox="1">
            <a:spLocks noChangeArrowheads="1"/>
          </p:cNvSpPr>
          <p:nvPr/>
        </p:nvSpPr>
        <p:spPr bwMode="auto">
          <a:xfrm>
            <a:off x="1085850" y="3452813"/>
            <a:ext cx="1295400" cy="116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</a:rPr>
              <a:t>主动积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</a:rPr>
              <a:t>极行为</a:t>
            </a:r>
          </a:p>
        </p:txBody>
      </p:sp>
      <p:sp>
        <p:nvSpPr>
          <p:cNvPr id="4808713" name="Rectangle 9"/>
          <p:cNvSpPr>
            <a:spLocks noChangeArrowheads="1"/>
          </p:cNvSpPr>
          <p:nvPr/>
        </p:nvSpPr>
        <p:spPr bwMode="auto">
          <a:xfrm>
            <a:off x="2686050" y="3376613"/>
            <a:ext cx="13716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08714" name="Rectangle 10"/>
          <p:cNvSpPr>
            <a:spLocks noChangeArrowheads="1"/>
          </p:cNvSpPr>
          <p:nvPr/>
        </p:nvSpPr>
        <p:spPr bwMode="auto">
          <a:xfrm>
            <a:off x="6496050" y="3376613"/>
            <a:ext cx="13716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08715" name="AutoShape 11"/>
          <p:cNvSpPr>
            <a:spLocks noChangeArrowheads="1"/>
          </p:cNvSpPr>
          <p:nvPr/>
        </p:nvSpPr>
        <p:spPr bwMode="auto">
          <a:xfrm>
            <a:off x="3752850" y="3605213"/>
            <a:ext cx="685800" cy="8382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08716" name="Text Box 12"/>
          <p:cNvSpPr txBox="1">
            <a:spLocks noChangeArrowheads="1"/>
          </p:cNvSpPr>
          <p:nvPr/>
        </p:nvSpPr>
        <p:spPr bwMode="auto">
          <a:xfrm>
            <a:off x="2771775" y="2706688"/>
            <a:ext cx="12779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>
                <a:solidFill>
                  <a:srgbClr val="000066"/>
                </a:solidFill>
                <a:latin typeface="楷体" pitchFamily="49" charset="-122"/>
                <a:ea typeface="楷体" pitchFamily="49" charset="-122"/>
              </a:rPr>
              <a:t>刺激</a:t>
            </a:r>
            <a:endParaRPr lang="zh-CN" altLang="en-US" sz="3600" i="1">
              <a:solidFill>
                <a:srgbClr val="000066"/>
              </a:solidFill>
              <a:latin typeface="黑体繁体" pitchFamily="18" charset="-122"/>
              <a:ea typeface="黑体繁体" pitchFamily="18" charset="-122"/>
            </a:endParaRPr>
          </a:p>
        </p:txBody>
      </p:sp>
      <p:sp>
        <p:nvSpPr>
          <p:cNvPr id="4808717" name="Text Box 13"/>
          <p:cNvSpPr txBox="1">
            <a:spLocks noChangeArrowheads="1"/>
          </p:cNvSpPr>
          <p:nvPr/>
        </p:nvSpPr>
        <p:spPr bwMode="auto">
          <a:xfrm>
            <a:off x="6534150" y="2706688"/>
            <a:ext cx="12779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>
                <a:solidFill>
                  <a:srgbClr val="000066"/>
                </a:solidFill>
                <a:latin typeface="楷体" pitchFamily="49" charset="-122"/>
                <a:ea typeface="楷体" pitchFamily="49" charset="-122"/>
              </a:rPr>
              <a:t>回应</a:t>
            </a:r>
          </a:p>
        </p:txBody>
      </p:sp>
      <p:sp>
        <p:nvSpPr>
          <p:cNvPr id="4808718" name="Text Box 14"/>
          <p:cNvSpPr txBox="1">
            <a:spLocks noChangeArrowheads="1"/>
          </p:cNvSpPr>
          <p:nvPr/>
        </p:nvSpPr>
        <p:spPr bwMode="auto">
          <a:xfrm>
            <a:off x="4438650" y="3529013"/>
            <a:ext cx="1524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依据价值自由选择</a:t>
            </a:r>
          </a:p>
        </p:txBody>
      </p:sp>
      <p:sp>
        <p:nvSpPr>
          <p:cNvPr id="4808719" name="AutoShape 15"/>
          <p:cNvSpPr>
            <a:spLocks noChangeArrowheads="1"/>
          </p:cNvSpPr>
          <p:nvPr/>
        </p:nvSpPr>
        <p:spPr bwMode="auto">
          <a:xfrm>
            <a:off x="6115050" y="3605213"/>
            <a:ext cx="685800" cy="8382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08720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827088" y="4724400"/>
            <a:ext cx="7620000" cy="1203325"/>
          </a:xfrm>
          <a:noFill/>
          <a:ln/>
        </p:spPr>
        <p:txBody>
          <a:bodyPr lIns="92075" tIns="46038" rIns="92075" bIns="46038" anchorCtr="1">
            <a:spAutoFit/>
          </a:bodyPr>
          <a:lstStyle/>
          <a:p>
            <a:pPr marL="0" indent="0">
              <a:lnSpc>
                <a:spcPct val="13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800" b="1">
                <a:solidFill>
                  <a:srgbClr val="000066"/>
                </a:solidFill>
              </a:rPr>
              <a:t>人类最终的自由就是不论什么环境、发生什么事我们都可选择如何回应。</a:t>
            </a:r>
          </a:p>
        </p:txBody>
      </p:sp>
      <p:sp>
        <p:nvSpPr>
          <p:cNvPr id="4808725" name="AutoShape 21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习惯一、主动积极</a:t>
            </a:r>
          </a:p>
        </p:txBody>
      </p:sp>
      <p:sp>
        <p:nvSpPr>
          <p:cNvPr id="4808726" name="WordArt 22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08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8720" grpId="0" build="p" bldLvl="2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5C773-5D13-46C7-BC09-6E6DCBD6F7C6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4719618" name="AutoShape 2"/>
          <p:cNvSpPr>
            <a:spLocks noChangeArrowheads="1"/>
          </p:cNvSpPr>
          <p:nvPr/>
        </p:nvSpPr>
        <p:spPr bwMode="gray">
          <a:xfrm>
            <a:off x="1979613" y="765175"/>
            <a:ext cx="5395912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663300"/>
                </a:solidFill>
              </a:rPr>
              <a:t>主动积极者运用四种天赋</a:t>
            </a:r>
          </a:p>
        </p:txBody>
      </p:sp>
      <p:sp>
        <p:nvSpPr>
          <p:cNvPr id="4719619" name="Rectangle 3"/>
          <p:cNvSpPr>
            <a:spLocks noChangeArrowheads="1"/>
          </p:cNvSpPr>
          <p:nvPr/>
        </p:nvSpPr>
        <p:spPr bwMode="auto">
          <a:xfrm>
            <a:off x="2078038" y="2357438"/>
            <a:ext cx="1447800" cy="1447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zh-CN" sz="1800">
              <a:solidFill>
                <a:srgbClr val="000000"/>
              </a:solidFill>
            </a:endParaRPr>
          </a:p>
        </p:txBody>
      </p:sp>
      <p:sp>
        <p:nvSpPr>
          <p:cNvPr id="4719620" name="Rectangle 4"/>
          <p:cNvSpPr>
            <a:spLocks noChangeArrowheads="1"/>
          </p:cNvSpPr>
          <p:nvPr/>
        </p:nvSpPr>
        <p:spPr bwMode="auto">
          <a:xfrm>
            <a:off x="5888038" y="2357438"/>
            <a:ext cx="1447800" cy="1447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zh-CN" sz="1800">
              <a:solidFill>
                <a:srgbClr val="000000"/>
              </a:solidFill>
            </a:endParaRPr>
          </a:p>
        </p:txBody>
      </p:sp>
      <p:sp>
        <p:nvSpPr>
          <p:cNvPr id="4719621" name="AutoShape 5"/>
          <p:cNvSpPr>
            <a:spLocks noChangeArrowheads="1"/>
          </p:cNvSpPr>
          <p:nvPr/>
        </p:nvSpPr>
        <p:spPr bwMode="auto">
          <a:xfrm>
            <a:off x="3144838" y="2662238"/>
            <a:ext cx="685800" cy="8382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9622" name="Text Box 6"/>
          <p:cNvSpPr txBox="1">
            <a:spLocks noChangeArrowheads="1"/>
          </p:cNvSpPr>
          <p:nvPr/>
        </p:nvSpPr>
        <p:spPr bwMode="auto">
          <a:xfrm>
            <a:off x="2287588" y="1824038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</a:rPr>
              <a:t>刺激</a:t>
            </a:r>
          </a:p>
        </p:txBody>
      </p:sp>
      <p:sp>
        <p:nvSpPr>
          <p:cNvPr id="4719623" name="Text Box 7"/>
          <p:cNvSpPr txBox="1">
            <a:spLocks noChangeArrowheads="1"/>
          </p:cNvSpPr>
          <p:nvPr/>
        </p:nvSpPr>
        <p:spPr bwMode="auto">
          <a:xfrm>
            <a:off x="6097588" y="1824038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Times New Roman" pitchFamily="18" charset="0"/>
              </a:rPr>
              <a:t>回应</a:t>
            </a:r>
          </a:p>
        </p:txBody>
      </p:sp>
      <p:sp>
        <p:nvSpPr>
          <p:cNvPr id="4719624" name="Text Box 8"/>
          <p:cNvSpPr txBox="1">
            <a:spLocks noChangeArrowheads="1"/>
          </p:cNvSpPr>
          <p:nvPr/>
        </p:nvSpPr>
        <p:spPr bwMode="auto">
          <a:xfrm>
            <a:off x="3906838" y="2586038"/>
            <a:ext cx="15240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600" b="1">
                <a:solidFill>
                  <a:srgbClr val="000000"/>
                </a:solidFill>
                <a:latin typeface="Times New Roman" pitchFamily="18" charset="0"/>
              </a:rPr>
              <a:t>依据价值自由选择</a:t>
            </a:r>
          </a:p>
        </p:txBody>
      </p:sp>
      <p:sp>
        <p:nvSpPr>
          <p:cNvPr id="4719625" name="AutoShape 9"/>
          <p:cNvSpPr>
            <a:spLocks noChangeArrowheads="1"/>
          </p:cNvSpPr>
          <p:nvPr/>
        </p:nvSpPr>
        <p:spPr bwMode="auto">
          <a:xfrm>
            <a:off x="5507038" y="2662238"/>
            <a:ext cx="685800" cy="8382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9626" name="AutoShape 10"/>
          <p:cNvSpPr>
            <a:spLocks noChangeArrowheads="1"/>
          </p:cNvSpPr>
          <p:nvPr/>
        </p:nvSpPr>
        <p:spPr bwMode="auto">
          <a:xfrm>
            <a:off x="539750" y="4343400"/>
            <a:ext cx="1843088" cy="1592263"/>
          </a:xfrm>
          <a:prstGeom prst="irregularSeal1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9627" name="AutoShape 11"/>
          <p:cNvSpPr>
            <a:spLocks noChangeArrowheads="1"/>
          </p:cNvSpPr>
          <p:nvPr/>
        </p:nvSpPr>
        <p:spPr bwMode="auto">
          <a:xfrm rot="900000">
            <a:off x="6530975" y="4270375"/>
            <a:ext cx="2298700" cy="1751013"/>
          </a:xfrm>
          <a:prstGeom prst="irregularSeal2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9628" name="AutoShape 12"/>
          <p:cNvSpPr>
            <a:spLocks noChangeArrowheads="1"/>
          </p:cNvSpPr>
          <p:nvPr/>
        </p:nvSpPr>
        <p:spPr bwMode="auto">
          <a:xfrm>
            <a:off x="4643438" y="4567238"/>
            <a:ext cx="1549400" cy="1219200"/>
          </a:xfrm>
          <a:prstGeom prst="star8">
            <a:avLst>
              <a:gd name="adj" fmla="val 3825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9629" name="AutoShape 13"/>
          <p:cNvSpPr>
            <a:spLocks noChangeArrowheads="1"/>
          </p:cNvSpPr>
          <p:nvPr/>
        </p:nvSpPr>
        <p:spPr bwMode="auto">
          <a:xfrm>
            <a:off x="2916238" y="4414838"/>
            <a:ext cx="1447800" cy="1447800"/>
          </a:xfrm>
          <a:prstGeom prst="star16">
            <a:avLst>
              <a:gd name="adj" fmla="val 37500"/>
            </a:avLst>
          </a:prstGeom>
          <a:solidFill>
            <a:srgbClr val="FF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9630" name="Text Box 14"/>
          <p:cNvSpPr txBox="1">
            <a:spLocks noChangeArrowheads="1"/>
          </p:cNvSpPr>
          <p:nvPr/>
        </p:nvSpPr>
        <p:spPr bwMode="auto">
          <a:xfrm>
            <a:off x="971550" y="4846638"/>
            <a:ext cx="1066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latin typeface="Times New Roman" pitchFamily="18" charset="0"/>
              </a:rPr>
              <a:t>自觉</a:t>
            </a:r>
          </a:p>
        </p:txBody>
      </p:sp>
      <p:sp>
        <p:nvSpPr>
          <p:cNvPr id="4719631" name="Text Box 15"/>
          <p:cNvSpPr txBox="1">
            <a:spLocks noChangeArrowheads="1"/>
          </p:cNvSpPr>
          <p:nvPr/>
        </p:nvSpPr>
        <p:spPr bwMode="auto">
          <a:xfrm>
            <a:off x="4716463" y="4846638"/>
            <a:ext cx="14763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latin typeface="Times New Roman" pitchFamily="18" charset="0"/>
              </a:rPr>
              <a:t>想象力</a:t>
            </a:r>
            <a:endParaRPr lang="zh-CN" altLang="en-US" sz="2800" i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719632" name="Text Box 16"/>
          <p:cNvSpPr txBox="1">
            <a:spLocks noChangeArrowheads="1"/>
          </p:cNvSpPr>
          <p:nvPr/>
        </p:nvSpPr>
        <p:spPr bwMode="auto">
          <a:xfrm>
            <a:off x="3132138" y="4846638"/>
            <a:ext cx="1066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latin typeface="Times New Roman" pitchFamily="18" charset="0"/>
              </a:rPr>
              <a:t>良知</a:t>
            </a:r>
          </a:p>
        </p:txBody>
      </p:sp>
      <p:sp>
        <p:nvSpPr>
          <p:cNvPr id="4719633" name="Text Box 17"/>
          <p:cNvSpPr txBox="1">
            <a:spLocks noChangeArrowheads="1"/>
          </p:cNvSpPr>
          <p:nvPr/>
        </p:nvSpPr>
        <p:spPr bwMode="auto">
          <a:xfrm>
            <a:off x="6659563" y="4918075"/>
            <a:ext cx="18002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latin typeface="Times New Roman" pitchFamily="18" charset="0"/>
              </a:rPr>
              <a:t>独立意志</a:t>
            </a:r>
            <a:endParaRPr lang="zh-CN" altLang="en-US" sz="2800" i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719634" name="Line 18"/>
          <p:cNvSpPr>
            <a:spLocks noChangeShapeType="1"/>
          </p:cNvSpPr>
          <p:nvPr/>
        </p:nvSpPr>
        <p:spPr bwMode="auto">
          <a:xfrm flipH="1">
            <a:off x="2339975" y="3622675"/>
            <a:ext cx="1676400" cy="9906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9635" name="Line 19"/>
          <p:cNvSpPr>
            <a:spLocks noChangeShapeType="1"/>
          </p:cNvSpPr>
          <p:nvPr/>
        </p:nvSpPr>
        <p:spPr bwMode="auto">
          <a:xfrm flipH="1">
            <a:off x="3906838" y="3652838"/>
            <a:ext cx="533400" cy="609600"/>
          </a:xfrm>
          <a:prstGeom prst="line">
            <a:avLst/>
          </a:prstGeom>
          <a:noFill/>
          <a:ln w="25400">
            <a:solidFill>
              <a:srgbClr val="FF9966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9636" name="Line 20"/>
          <p:cNvSpPr>
            <a:spLocks noChangeShapeType="1"/>
          </p:cNvSpPr>
          <p:nvPr/>
        </p:nvSpPr>
        <p:spPr bwMode="auto">
          <a:xfrm>
            <a:off x="5278438" y="3576638"/>
            <a:ext cx="1447800" cy="914400"/>
          </a:xfrm>
          <a:prstGeom prst="line">
            <a:avLst/>
          </a:prstGeom>
          <a:noFill/>
          <a:ln w="2540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9637" name="Line 21"/>
          <p:cNvSpPr>
            <a:spLocks noChangeShapeType="1"/>
          </p:cNvSpPr>
          <p:nvPr/>
        </p:nvSpPr>
        <p:spPr bwMode="auto">
          <a:xfrm>
            <a:off x="4787900" y="3622675"/>
            <a:ext cx="549275" cy="765175"/>
          </a:xfrm>
          <a:prstGeom prst="line">
            <a:avLst/>
          </a:prstGeom>
          <a:noFill/>
          <a:ln w="25400">
            <a:solidFill>
              <a:srgbClr val="FF9966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719638" name="Picture 22" descr="ta59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2470150"/>
            <a:ext cx="126365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9649" name="AutoShape 33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习惯一、主动积极</a:t>
            </a:r>
          </a:p>
        </p:txBody>
      </p:sp>
      <p:sp>
        <p:nvSpPr>
          <p:cNvPr id="4719650" name="WordArt 34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  <p:sp>
        <p:nvSpPr>
          <p:cNvPr id="4719651" name="Rectangle 35"/>
          <p:cNvSpPr>
            <a:spLocks noChangeArrowheads="1"/>
          </p:cNvSpPr>
          <p:nvPr/>
        </p:nvSpPr>
        <p:spPr bwMode="auto">
          <a:xfrm>
            <a:off x="7319963" y="6245225"/>
            <a:ext cx="9969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1600">
                <a:solidFill>
                  <a:schemeClr val="folHlink"/>
                </a:solidFill>
                <a:ea typeface="宋体" pitchFamily="2" charset="-122"/>
              </a:rPr>
              <a:t>建造宫殿</a:t>
            </a:r>
          </a:p>
        </p:txBody>
      </p:sp>
      <p:sp>
        <p:nvSpPr>
          <p:cNvPr id="4719652" name="Rectangle 36"/>
          <p:cNvSpPr>
            <a:spLocks noChangeArrowheads="1"/>
          </p:cNvSpPr>
          <p:nvPr/>
        </p:nvSpPr>
        <p:spPr bwMode="auto">
          <a:xfrm>
            <a:off x="5580063" y="6237288"/>
            <a:ext cx="18097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1600">
                <a:solidFill>
                  <a:schemeClr val="folHlink"/>
                </a:solidFill>
                <a:ea typeface="宋体" pitchFamily="2" charset="-122"/>
              </a:rPr>
              <a:t>长城物业盛世二期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9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9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4719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9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"/>
                                        <p:tgtEl>
                                          <p:spTgt spid="4719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196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196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19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19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4719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9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" fill="hold"/>
                                        <p:tgtEl>
                                          <p:spTgt spid="4719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" fill="hold"/>
                                        <p:tgtEl>
                                          <p:spTgt spid="4719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9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4719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9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" fill="hold"/>
                                        <p:tgtEl>
                                          <p:spTgt spid="4719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" fill="hold"/>
                                        <p:tgtEl>
                                          <p:spTgt spid="4719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19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719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19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19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9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4719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" fill="hold"/>
                                        <p:tgtEl>
                                          <p:spTgt spid="4719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" fill="hold"/>
                                        <p:tgtEl>
                                          <p:spTgt spid="4719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719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19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719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719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9626" grpId="0" animBg="1"/>
      <p:bldP spid="4719627" grpId="0" animBg="1"/>
      <p:bldP spid="4719628" grpId="0" animBg="1"/>
      <p:bldP spid="4719629" grpId="0" animBg="1"/>
      <p:bldP spid="4719630" grpId="0" build="p" autoUpdateAnimBg="0"/>
      <p:bldP spid="4719631" grpId="0" autoUpdateAnimBg="0"/>
      <p:bldP spid="4719632" grpId="0" autoUpdateAnimBg="0"/>
      <p:bldP spid="4719633" grpId="0" autoUpdateAnimBg="0"/>
      <p:bldP spid="4719634" grpId="0" animBg="1"/>
      <p:bldP spid="4719635" grpId="0" animBg="1"/>
      <p:bldP spid="4719636" grpId="0" animBg="1"/>
      <p:bldP spid="47196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8B5862-5AC3-43B3-B9F3-3539CD95FDD6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4961282" name="Text Box 2"/>
          <p:cNvSpPr txBox="1">
            <a:spLocks noChangeArrowheads="1"/>
          </p:cNvSpPr>
          <p:nvPr/>
        </p:nvSpPr>
        <p:spPr bwMode="auto">
          <a:xfrm>
            <a:off x="5003800" y="6200775"/>
            <a:ext cx="3335338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去团部、搞破坏、领导嘉奖、宣传</a:t>
            </a:r>
          </a:p>
        </p:txBody>
      </p:sp>
      <p:sp>
        <p:nvSpPr>
          <p:cNvPr id="4961283" name="AutoShape 3">
            <a:hlinkClick r:id="rId2" action="ppaction://hlinkfile" highlightClick="1"/>
          </p:cNvPr>
          <p:cNvSpPr>
            <a:spLocks noChangeArrowheads="1"/>
          </p:cNvSpPr>
          <p:nvPr/>
        </p:nvSpPr>
        <p:spPr bwMode="auto">
          <a:xfrm>
            <a:off x="1620838" y="3430588"/>
            <a:ext cx="793750" cy="317500"/>
          </a:xfrm>
          <a:prstGeom prst="actionButtonMovie">
            <a:avLst/>
          </a:prstGeom>
          <a:solidFill>
            <a:srgbClr val="99CC00"/>
          </a:solidFill>
          <a:ln w="9525">
            <a:solidFill>
              <a:srgbClr val="33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61284" name="AutoShape 4">
            <a:hlinkClick r:id="rId3" action="ppaction://hlinkfile" highlightClick="1"/>
          </p:cNvPr>
          <p:cNvSpPr>
            <a:spLocks noChangeArrowheads="1"/>
          </p:cNvSpPr>
          <p:nvPr/>
        </p:nvSpPr>
        <p:spPr bwMode="auto">
          <a:xfrm>
            <a:off x="1620838" y="4148138"/>
            <a:ext cx="793750" cy="317500"/>
          </a:xfrm>
          <a:prstGeom prst="actionButtonMovie">
            <a:avLst/>
          </a:prstGeom>
          <a:solidFill>
            <a:srgbClr val="99CC00"/>
          </a:solidFill>
          <a:ln w="9525">
            <a:solidFill>
              <a:srgbClr val="33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61285" name="AutoShape 5">
            <a:hlinkClick r:id="rId4" action="ppaction://hlinkfile" highlightClick="1"/>
          </p:cNvPr>
          <p:cNvSpPr>
            <a:spLocks noChangeArrowheads="1"/>
          </p:cNvSpPr>
          <p:nvPr/>
        </p:nvSpPr>
        <p:spPr bwMode="auto">
          <a:xfrm>
            <a:off x="1620838" y="2781300"/>
            <a:ext cx="793750" cy="317500"/>
          </a:xfrm>
          <a:prstGeom prst="actionButtonMovie">
            <a:avLst/>
          </a:prstGeom>
          <a:solidFill>
            <a:srgbClr val="99CC00"/>
          </a:solidFill>
          <a:ln w="9525">
            <a:solidFill>
              <a:srgbClr val="33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61286" name="Rectangle 6"/>
          <p:cNvSpPr>
            <a:spLocks noChangeArrowheads="1"/>
          </p:cNvSpPr>
          <p:nvPr/>
        </p:nvSpPr>
        <p:spPr bwMode="auto">
          <a:xfrm>
            <a:off x="2411413" y="2708275"/>
            <a:ext cx="5081587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/>
              <a:t>第四集：  </a:t>
            </a:r>
            <a:r>
              <a:rPr lang="en-US" altLang="zh-CN"/>
              <a:t>00:00-17</a:t>
            </a:r>
            <a:r>
              <a:rPr lang="zh-CN" altLang="en-US"/>
              <a:t>：</a:t>
            </a:r>
            <a:r>
              <a:rPr lang="en-US" altLang="zh-CN"/>
              <a:t>08   27</a:t>
            </a:r>
            <a:r>
              <a:rPr lang="zh-CN" altLang="en-US"/>
              <a:t>：</a:t>
            </a:r>
            <a:r>
              <a:rPr lang="en-US" altLang="zh-CN"/>
              <a:t>00-41:00</a:t>
            </a:r>
          </a:p>
        </p:txBody>
      </p:sp>
      <p:sp>
        <p:nvSpPr>
          <p:cNvPr id="4961287" name="Rectangle 7"/>
          <p:cNvSpPr>
            <a:spLocks noChangeArrowheads="1"/>
          </p:cNvSpPr>
          <p:nvPr/>
        </p:nvSpPr>
        <p:spPr bwMode="auto">
          <a:xfrm>
            <a:off x="2411413" y="3357563"/>
            <a:ext cx="528320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/>
              <a:t>第五集：  </a:t>
            </a:r>
            <a:r>
              <a:rPr lang="en-US" altLang="zh-CN"/>
              <a:t>19</a:t>
            </a:r>
            <a:r>
              <a:rPr lang="zh-CN" altLang="en-US"/>
              <a:t>：</a:t>
            </a:r>
            <a:r>
              <a:rPr lang="en-US" altLang="zh-CN"/>
              <a:t>00-28:00   38</a:t>
            </a:r>
            <a:r>
              <a:rPr lang="zh-CN" altLang="en-US"/>
              <a:t>：</a:t>
            </a:r>
            <a:r>
              <a:rPr lang="en-US" altLang="zh-CN"/>
              <a:t>20-41</a:t>
            </a:r>
            <a:r>
              <a:rPr lang="zh-CN" altLang="en-US"/>
              <a:t>：</a:t>
            </a:r>
            <a:r>
              <a:rPr lang="en-US" altLang="zh-CN"/>
              <a:t>00</a:t>
            </a:r>
          </a:p>
        </p:txBody>
      </p:sp>
      <p:sp>
        <p:nvSpPr>
          <p:cNvPr id="4961288" name="Rectangle 8"/>
          <p:cNvSpPr>
            <a:spLocks noChangeArrowheads="1"/>
          </p:cNvSpPr>
          <p:nvPr/>
        </p:nvSpPr>
        <p:spPr bwMode="auto">
          <a:xfrm>
            <a:off x="2411413" y="4076700"/>
            <a:ext cx="3354387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/>
              <a:t>第六集：  </a:t>
            </a:r>
            <a:r>
              <a:rPr lang="en-US" altLang="zh-CN"/>
              <a:t>00</a:t>
            </a:r>
            <a:r>
              <a:rPr lang="zh-CN" altLang="en-US"/>
              <a:t>：</a:t>
            </a:r>
            <a:r>
              <a:rPr lang="en-US" altLang="zh-CN"/>
              <a:t>00-09</a:t>
            </a:r>
            <a:r>
              <a:rPr lang="zh-CN" altLang="en-US"/>
              <a:t>：</a:t>
            </a:r>
            <a:r>
              <a:rPr lang="en-US" altLang="zh-CN"/>
              <a:t>00</a:t>
            </a:r>
          </a:p>
        </p:txBody>
      </p:sp>
      <p:sp>
        <p:nvSpPr>
          <p:cNvPr id="4961289" name="Rectangle 9"/>
          <p:cNvSpPr>
            <a:spLocks noChangeArrowheads="1"/>
          </p:cNvSpPr>
          <p:nvPr/>
        </p:nvSpPr>
        <p:spPr bwMode="auto">
          <a:xfrm>
            <a:off x="1835150" y="1125538"/>
            <a:ext cx="526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sz="4000"/>
              <a:t>《</a:t>
            </a:r>
            <a:r>
              <a:rPr lang="zh-CN" altLang="en-US" sz="4000"/>
              <a:t>士兵突击</a:t>
            </a:r>
            <a:r>
              <a:rPr lang="en-US" altLang="zh-CN" sz="4000"/>
              <a:t>》</a:t>
            </a:r>
            <a:r>
              <a:rPr lang="zh-CN" altLang="en-US" sz="4000"/>
              <a:t>视频案例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A6B2C5-DD62-443A-A836-8760E049F7D1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4720642" name="Text Box 2"/>
          <p:cNvSpPr txBox="1">
            <a:spLocks noChangeArrowheads="1"/>
          </p:cNvSpPr>
          <p:nvPr/>
        </p:nvSpPr>
        <p:spPr bwMode="ltGray">
          <a:xfrm>
            <a:off x="1276350" y="1943100"/>
            <a:ext cx="33147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主动积极的焦点</a:t>
            </a:r>
          </a:p>
        </p:txBody>
      </p:sp>
      <p:sp>
        <p:nvSpPr>
          <p:cNvPr id="4720643" name="Text Box 3"/>
          <p:cNvSpPr txBox="1">
            <a:spLocks noChangeArrowheads="1"/>
          </p:cNvSpPr>
          <p:nvPr/>
        </p:nvSpPr>
        <p:spPr bwMode="ltGray">
          <a:xfrm>
            <a:off x="5111750" y="1943100"/>
            <a:ext cx="29146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</a:rPr>
              <a:t>被动消极的焦点</a:t>
            </a:r>
          </a:p>
        </p:txBody>
      </p:sp>
      <p:sp>
        <p:nvSpPr>
          <p:cNvPr id="4720644" name="AutoShape 4"/>
          <p:cNvSpPr>
            <a:spLocks noChangeArrowheads="1"/>
          </p:cNvSpPr>
          <p:nvPr/>
        </p:nvSpPr>
        <p:spPr bwMode="ltGray">
          <a:xfrm>
            <a:off x="1143000" y="2663825"/>
            <a:ext cx="3276600" cy="3184525"/>
          </a:xfrm>
          <a:custGeom>
            <a:avLst/>
            <a:gdLst>
              <a:gd name="G0" fmla="+- 3357 0 0"/>
              <a:gd name="G1" fmla="+- 21600 0 3357"/>
              <a:gd name="G2" fmla="+- 21600 0 3357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357" y="10800"/>
                </a:moveTo>
                <a:cubicBezTo>
                  <a:pt x="3357" y="14911"/>
                  <a:pt x="6689" y="18243"/>
                  <a:pt x="10800" y="18243"/>
                </a:cubicBezTo>
                <a:cubicBezTo>
                  <a:pt x="14911" y="18243"/>
                  <a:pt x="18243" y="14911"/>
                  <a:pt x="18243" y="10800"/>
                </a:cubicBezTo>
                <a:cubicBezTo>
                  <a:pt x="18243" y="6689"/>
                  <a:pt x="14911" y="3357"/>
                  <a:pt x="10800" y="3357"/>
                </a:cubicBezTo>
                <a:cubicBezTo>
                  <a:pt x="6689" y="3357"/>
                  <a:pt x="3357" y="6689"/>
                  <a:pt x="3357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20645" name="AutoShape 5"/>
          <p:cNvSpPr>
            <a:spLocks noChangeArrowheads="1"/>
          </p:cNvSpPr>
          <p:nvPr/>
        </p:nvSpPr>
        <p:spPr bwMode="ltGray">
          <a:xfrm>
            <a:off x="4953000" y="2708275"/>
            <a:ext cx="3276600" cy="3184525"/>
          </a:xfrm>
          <a:custGeom>
            <a:avLst/>
            <a:gdLst>
              <a:gd name="G0" fmla="+- 6714 0 0"/>
              <a:gd name="G1" fmla="+- 21600 0 6714"/>
              <a:gd name="G2" fmla="+- 21600 0 671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6714" y="10800"/>
                </a:moveTo>
                <a:cubicBezTo>
                  <a:pt x="6714" y="13057"/>
                  <a:pt x="8543" y="14886"/>
                  <a:pt x="10800" y="14886"/>
                </a:cubicBezTo>
                <a:cubicBezTo>
                  <a:pt x="13057" y="14886"/>
                  <a:pt x="14886" y="13057"/>
                  <a:pt x="14886" y="10800"/>
                </a:cubicBezTo>
                <a:cubicBezTo>
                  <a:pt x="14886" y="8543"/>
                  <a:pt x="13057" y="6714"/>
                  <a:pt x="10800" y="6714"/>
                </a:cubicBezTo>
                <a:cubicBezTo>
                  <a:pt x="8543" y="6714"/>
                  <a:pt x="6714" y="8543"/>
                  <a:pt x="6714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20646" name="Text Box 6"/>
          <p:cNvSpPr txBox="1">
            <a:spLocks noChangeArrowheads="1"/>
          </p:cNvSpPr>
          <p:nvPr/>
        </p:nvSpPr>
        <p:spPr bwMode="ltGray">
          <a:xfrm>
            <a:off x="2195513" y="3789363"/>
            <a:ext cx="11303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136328"/>
                </a:solidFill>
                <a:latin typeface="Times New Roman" pitchFamily="18" charset="0"/>
              </a:rPr>
              <a:t>影响范围</a:t>
            </a:r>
          </a:p>
        </p:txBody>
      </p:sp>
      <p:sp>
        <p:nvSpPr>
          <p:cNvPr id="4720647" name="Text Box 7"/>
          <p:cNvSpPr txBox="1">
            <a:spLocks noChangeArrowheads="1"/>
          </p:cNvSpPr>
          <p:nvPr/>
        </p:nvSpPr>
        <p:spPr bwMode="ltGray">
          <a:xfrm>
            <a:off x="6094413" y="3851275"/>
            <a:ext cx="998537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136328"/>
                </a:solidFill>
                <a:latin typeface="Times New Roman" pitchFamily="18" charset="0"/>
              </a:rPr>
              <a:t>影响范围</a:t>
            </a:r>
          </a:p>
        </p:txBody>
      </p:sp>
      <p:sp>
        <p:nvSpPr>
          <p:cNvPr id="4720648" name="WordArt 8"/>
          <p:cNvSpPr>
            <a:spLocks noChangeArrowheads="1" noChangeShapeType="1" noTextEdit="1"/>
          </p:cNvSpPr>
          <p:nvPr/>
        </p:nvSpPr>
        <p:spPr bwMode="ltGray">
          <a:xfrm>
            <a:off x="5940425" y="3013075"/>
            <a:ext cx="1219200" cy="62865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0"/>
              </a:avLst>
            </a:prstTxWarp>
          </a:bodyPr>
          <a:lstStyle/>
          <a:p>
            <a:pPr algn="ctr"/>
            <a:r>
              <a:rPr lang="zh-CN" altLang="en-US" sz="2400" b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黑体"/>
                <a:ea typeface="黑体"/>
              </a:rPr>
              <a:t>关注范围</a:t>
            </a:r>
          </a:p>
        </p:txBody>
      </p:sp>
      <p:sp>
        <p:nvSpPr>
          <p:cNvPr id="4720649" name="WordArt 9"/>
          <p:cNvSpPr>
            <a:spLocks noChangeArrowheads="1" noChangeShapeType="1" noTextEdit="1"/>
          </p:cNvSpPr>
          <p:nvPr/>
        </p:nvSpPr>
        <p:spPr bwMode="ltGray">
          <a:xfrm>
            <a:off x="2133600" y="2892425"/>
            <a:ext cx="1219200" cy="62865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1173890"/>
              </a:avLst>
            </a:prstTxWarp>
          </a:bodyPr>
          <a:lstStyle/>
          <a:p>
            <a:pPr algn="ctr"/>
            <a:r>
              <a:rPr lang="zh-CN" altLang="en-US" sz="2400" b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黑体"/>
                <a:ea typeface="黑体"/>
              </a:rPr>
              <a:t>关注范围</a:t>
            </a:r>
          </a:p>
        </p:txBody>
      </p:sp>
      <p:sp>
        <p:nvSpPr>
          <p:cNvPr id="4720650" name="AutoShape 10"/>
          <p:cNvSpPr>
            <a:spLocks noChangeArrowheads="1"/>
          </p:cNvSpPr>
          <p:nvPr/>
        </p:nvSpPr>
        <p:spPr bwMode="ltGray">
          <a:xfrm flipH="1" flipV="1">
            <a:off x="7239000" y="4079875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20651" name="AutoShape 11"/>
          <p:cNvSpPr>
            <a:spLocks noChangeArrowheads="1"/>
          </p:cNvSpPr>
          <p:nvPr/>
        </p:nvSpPr>
        <p:spPr bwMode="ltGray">
          <a:xfrm flipH="1" flipV="1">
            <a:off x="1735138" y="4035425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20652" name="AutoShape 12"/>
          <p:cNvSpPr>
            <a:spLocks noChangeArrowheads="1"/>
          </p:cNvSpPr>
          <p:nvPr/>
        </p:nvSpPr>
        <p:spPr bwMode="ltGray">
          <a:xfrm rot="5400000">
            <a:off x="6438900" y="3279775"/>
            <a:ext cx="304800" cy="3810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20653" name="AutoShape 13"/>
          <p:cNvSpPr>
            <a:spLocks noChangeArrowheads="1"/>
          </p:cNvSpPr>
          <p:nvPr/>
        </p:nvSpPr>
        <p:spPr bwMode="ltGray">
          <a:xfrm>
            <a:off x="5486400" y="4079875"/>
            <a:ext cx="457200" cy="381000"/>
          </a:xfrm>
          <a:prstGeom prst="rightArrow">
            <a:avLst>
              <a:gd name="adj1" fmla="val 50000"/>
              <a:gd name="adj2" fmla="val 30000"/>
            </a:avLst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20654" name="AutoShape 14"/>
          <p:cNvSpPr>
            <a:spLocks noChangeArrowheads="1"/>
          </p:cNvSpPr>
          <p:nvPr/>
        </p:nvSpPr>
        <p:spPr bwMode="ltGray">
          <a:xfrm rot="5400000">
            <a:off x="2552700" y="4906963"/>
            <a:ext cx="457200" cy="381000"/>
          </a:xfrm>
          <a:prstGeom prst="rightArrow">
            <a:avLst>
              <a:gd name="adj1" fmla="val 50000"/>
              <a:gd name="adj2" fmla="val 30000"/>
            </a:avLst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20655" name="AutoShape 15"/>
          <p:cNvSpPr>
            <a:spLocks noChangeArrowheads="1"/>
          </p:cNvSpPr>
          <p:nvPr/>
        </p:nvSpPr>
        <p:spPr bwMode="ltGray">
          <a:xfrm rot="-5400000">
            <a:off x="2552700" y="3251200"/>
            <a:ext cx="457200" cy="381000"/>
          </a:xfrm>
          <a:prstGeom prst="rightArrow">
            <a:avLst>
              <a:gd name="adj1" fmla="val 50000"/>
              <a:gd name="adj2" fmla="val 30000"/>
            </a:avLst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20656" name="AutoShape 16"/>
          <p:cNvSpPr>
            <a:spLocks noChangeArrowheads="1"/>
          </p:cNvSpPr>
          <p:nvPr/>
        </p:nvSpPr>
        <p:spPr bwMode="ltGray">
          <a:xfrm>
            <a:off x="3348038" y="4035425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20657" name="AutoShape 17"/>
          <p:cNvSpPr>
            <a:spLocks noChangeArrowheads="1"/>
          </p:cNvSpPr>
          <p:nvPr/>
        </p:nvSpPr>
        <p:spPr bwMode="ltGray">
          <a:xfrm rot="-5400000">
            <a:off x="6400800" y="4994275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20658" name="AutoShape 18"/>
          <p:cNvSpPr>
            <a:spLocks noChangeArrowheads="1"/>
          </p:cNvSpPr>
          <p:nvPr/>
        </p:nvSpPr>
        <p:spPr bwMode="gray">
          <a:xfrm>
            <a:off x="2484438" y="765175"/>
            <a:ext cx="3883025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663300"/>
                </a:solidFill>
              </a:rPr>
              <a:t>影响圈与关注圈</a:t>
            </a:r>
          </a:p>
        </p:txBody>
      </p:sp>
      <p:sp>
        <p:nvSpPr>
          <p:cNvPr id="4720664" name="AutoShape 24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习惯一、主动积极</a:t>
            </a:r>
          </a:p>
        </p:txBody>
      </p:sp>
      <p:sp>
        <p:nvSpPr>
          <p:cNvPr id="4720665" name="WordArt 25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  <p:sp>
        <p:nvSpPr>
          <p:cNvPr id="4720666" name="Rectangle 26"/>
          <p:cNvSpPr>
            <a:spLocks noChangeArrowheads="1"/>
          </p:cNvSpPr>
          <p:nvPr/>
        </p:nvSpPr>
        <p:spPr bwMode="auto">
          <a:xfrm>
            <a:off x="3348038" y="6021388"/>
            <a:ext cx="4319587" cy="427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/>
              <a:t>鱼的哲学</a:t>
            </a:r>
            <a:r>
              <a:rPr lang="en-US" altLang="zh-CN">
                <a:latin typeface="Times New Roman"/>
              </a:rPr>
              <a:t>——</a:t>
            </a:r>
            <a:r>
              <a:rPr lang="zh-CN" altLang="en-US"/>
              <a:t>快乐工作的秘密</a:t>
            </a:r>
          </a:p>
        </p:txBody>
      </p:sp>
      <p:sp>
        <p:nvSpPr>
          <p:cNvPr id="4720667" name="AutoShape 27">
            <a:hlinkClick r:id="rId3" highlightClick="1"/>
          </p:cNvPr>
          <p:cNvSpPr>
            <a:spLocks noChangeArrowheads="1"/>
          </p:cNvSpPr>
          <p:nvPr/>
        </p:nvSpPr>
        <p:spPr bwMode="auto">
          <a:xfrm>
            <a:off x="2411413" y="6067425"/>
            <a:ext cx="793750" cy="317500"/>
          </a:xfrm>
          <a:prstGeom prst="actionButtonMovie">
            <a:avLst/>
          </a:prstGeom>
          <a:solidFill>
            <a:srgbClr val="99CC00"/>
          </a:solidFill>
          <a:ln w="9525">
            <a:solidFill>
              <a:srgbClr val="33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439900F-56D6-4D2F-AE5B-2B5994E9A2CC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4875266" name="Text Box 2"/>
          <p:cNvSpPr txBox="1">
            <a:spLocks noChangeArrowheads="1"/>
          </p:cNvSpPr>
          <p:nvPr/>
        </p:nvSpPr>
        <p:spPr bwMode="auto">
          <a:xfrm>
            <a:off x="1143000" y="762000"/>
            <a:ext cx="6781800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>
                <a:solidFill>
                  <a:srgbClr val="000000"/>
                </a:solidFill>
                <a:latin typeface="黑体" pitchFamily="49" charset="-122"/>
              </a:rPr>
              <a:t/>
            </a:r>
            <a:br>
              <a:rPr lang="en-US" altLang="zh-CN" sz="3600">
                <a:solidFill>
                  <a:srgbClr val="000000"/>
                </a:solidFill>
                <a:latin typeface="黑体" pitchFamily="49" charset="-122"/>
              </a:rPr>
            </a:br>
            <a:endParaRPr lang="en-US" altLang="zh-CN" sz="3600">
              <a:solidFill>
                <a:srgbClr val="000000"/>
              </a:solidFill>
              <a:latin typeface="黑体" pitchFamily="49" charset="-122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latin typeface="Times New Roman" pitchFamily="18" charset="0"/>
              </a:rPr>
              <a:t>个人可直接控制（与本身行为有关）；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latin typeface="Times New Roman" pitchFamily="18" charset="0"/>
              </a:rPr>
              <a:t>解决之道：改变习惯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latin typeface="Times New Roman" pitchFamily="18" charset="0"/>
              </a:rPr>
              <a:t>个人可间接控制（与他人行为有关）；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latin typeface="Times New Roman" pitchFamily="18" charset="0"/>
              </a:rPr>
              <a:t>解决之道：发挥影响力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latin typeface="Times New Roman" pitchFamily="18" charset="0"/>
              </a:rPr>
              <a:t>无法控制（已成为过去或客观环境使然）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latin typeface="Times New Roman" pitchFamily="18" charset="0"/>
              </a:rPr>
              <a:t>解决之道：泰然处之</a:t>
            </a:r>
          </a:p>
        </p:txBody>
      </p:sp>
      <p:sp>
        <p:nvSpPr>
          <p:cNvPr id="4875267" name="AutoShape 3"/>
          <p:cNvSpPr>
            <a:spLocks noChangeArrowheads="1"/>
          </p:cNvSpPr>
          <p:nvPr/>
        </p:nvSpPr>
        <p:spPr bwMode="gray">
          <a:xfrm>
            <a:off x="1835150" y="836613"/>
            <a:ext cx="4895850" cy="647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663300"/>
                </a:solidFill>
              </a:rPr>
              <a:t>人生的问题可分为三类</a:t>
            </a:r>
          </a:p>
        </p:txBody>
      </p:sp>
      <p:sp>
        <p:nvSpPr>
          <p:cNvPr id="4875275" name="AutoShape 11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习惯一、主动积极</a:t>
            </a:r>
          </a:p>
        </p:txBody>
      </p:sp>
      <p:sp>
        <p:nvSpPr>
          <p:cNvPr id="4875276" name="WordArt 12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  <p:sp>
        <p:nvSpPr>
          <p:cNvPr id="4875277" name="Rectangle 13"/>
          <p:cNvSpPr>
            <a:spLocks noChangeArrowheads="1"/>
          </p:cNvSpPr>
          <p:nvPr/>
        </p:nvSpPr>
        <p:spPr bwMode="auto">
          <a:xfrm>
            <a:off x="6661150" y="6237288"/>
            <a:ext cx="1606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kumimoji="0" lang="zh-CN" altLang="en-US" sz="1600">
                <a:solidFill>
                  <a:srgbClr val="48486C"/>
                </a:solidFill>
                <a:latin typeface="宋体" pitchFamily="2" charset="-122"/>
                <a:ea typeface="宋体" pitchFamily="2" charset="-122"/>
              </a:rPr>
              <a:t>晏伟的工作选择</a:t>
            </a:r>
          </a:p>
        </p:txBody>
      </p:sp>
      <p:sp>
        <p:nvSpPr>
          <p:cNvPr id="4875278" name="Rectangle 14"/>
          <p:cNvSpPr>
            <a:spLocks noChangeArrowheads="1"/>
          </p:cNvSpPr>
          <p:nvPr/>
        </p:nvSpPr>
        <p:spPr bwMode="auto">
          <a:xfrm>
            <a:off x="5076825" y="6237288"/>
            <a:ext cx="1606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kumimoji="0" lang="zh-CN" altLang="en-US" sz="1600">
                <a:solidFill>
                  <a:srgbClr val="48486C"/>
                </a:solidFill>
                <a:latin typeface="宋体" pitchFamily="2" charset="-122"/>
                <a:ea typeface="宋体" pitchFamily="2" charset="-122"/>
              </a:rPr>
              <a:t>中兴员工的案例</a:t>
            </a:r>
          </a:p>
        </p:txBody>
      </p:sp>
      <p:sp>
        <p:nvSpPr>
          <p:cNvPr id="4875279" name="Rectangle 15"/>
          <p:cNvSpPr>
            <a:spLocks noChangeArrowheads="1"/>
          </p:cNvSpPr>
          <p:nvPr/>
        </p:nvSpPr>
        <p:spPr bwMode="auto">
          <a:xfrm>
            <a:off x="2987675" y="6237288"/>
            <a:ext cx="20129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kumimoji="0" lang="zh-CN" altLang="en-US" sz="1600">
                <a:solidFill>
                  <a:srgbClr val="48486C"/>
                </a:solidFill>
                <a:latin typeface="宋体" pitchFamily="2" charset="-122"/>
                <a:ea typeface="宋体" pitchFamily="2" charset="-122"/>
              </a:rPr>
              <a:t>工作可以改变的态度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1F3866-BF38-4C3F-BB3C-AF28CCF3B036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4898818" name="AutoShape 2"/>
          <p:cNvSpPr>
            <a:spLocks noChangeArrowheads="1"/>
          </p:cNvSpPr>
          <p:nvPr>
            <p:ph type="title"/>
          </p:nvPr>
        </p:nvSpPr>
        <p:spPr bwMode="gray">
          <a:xfrm>
            <a:off x="1476375" y="836613"/>
            <a:ext cx="5973763" cy="11303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/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/>
          <a:lstStyle/>
          <a:p>
            <a:pPr>
              <a:lnSpc>
                <a:spcPct val="90000"/>
              </a:lnSpc>
            </a:pPr>
            <a:r>
              <a:rPr kumimoji="0" lang="zh-CN" altLang="en-US" sz="3200" b="1">
                <a:solidFill>
                  <a:srgbClr val="000000"/>
                </a:solidFill>
                <a:ea typeface="黑体" pitchFamily="49" charset="-122"/>
              </a:rPr>
              <a:t>以 终 为 始</a:t>
            </a:r>
            <a:br>
              <a:rPr kumimoji="0" lang="zh-CN" altLang="en-US" sz="3200" b="1">
                <a:solidFill>
                  <a:srgbClr val="000000"/>
                </a:solidFill>
                <a:ea typeface="黑体" pitchFamily="49" charset="-122"/>
              </a:rPr>
            </a:br>
            <a:r>
              <a:rPr kumimoji="0" lang="en-US" altLang="zh-CN" sz="3200" b="1">
                <a:solidFill>
                  <a:srgbClr val="000000"/>
                </a:solidFill>
                <a:ea typeface="黑体" pitchFamily="49" charset="-122"/>
              </a:rPr>
              <a:t>Begin with the end in mind</a:t>
            </a:r>
            <a:endParaRPr kumimoji="0" lang="en-US" altLang="zh-CN" sz="3200" b="1">
              <a:solidFill>
                <a:srgbClr val="000000"/>
              </a:solidFill>
              <a:ea typeface="黑体" pitchFamily="49" charset="-122"/>
              <a:hlinkClick r:id="" action="ppaction://noaction"/>
            </a:endParaRPr>
          </a:p>
        </p:txBody>
      </p:sp>
      <p:sp>
        <p:nvSpPr>
          <p:cNvPr id="4898819" name="Text Box 3"/>
          <p:cNvSpPr txBox="1">
            <a:spLocks noChangeArrowheads="1"/>
          </p:cNvSpPr>
          <p:nvPr/>
        </p:nvSpPr>
        <p:spPr bwMode="auto">
          <a:xfrm>
            <a:off x="900113" y="2205038"/>
            <a:ext cx="6248400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许多人埋头苦干，却不知所为何来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到头来发现追求成功的阶梯搭错了边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却为时以晚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因此，我们务必掌握真正的目标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并拟订目标的过程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澄明思虑，凝聚继续向前的力量</a:t>
            </a:r>
          </a:p>
        </p:txBody>
      </p:sp>
      <p:sp>
        <p:nvSpPr>
          <p:cNvPr id="4898820" name="Text Box 4"/>
          <p:cNvSpPr txBox="1">
            <a:spLocks noChangeArrowheads="1"/>
          </p:cNvSpPr>
          <p:nvPr/>
        </p:nvSpPr>
        <p:spPr bwMode="auto">
          <a:xfrm>
            <a:off x="7924800" y="2362200"/>
            <a:ext cx="61118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0066"/>
                </a:solidFill>
                <a:latin typeface="Times New Roman" pitchFamily="18" charset="0"/>
                <a:ea typeface="宋体" pitchFamily="2" charset="-122"/>
              </a:rPr>
              <a:t>个 人 领 导 的 习 惯</a:t>
            </a:r>
          </a:p>
        </p:txBody>
      </p:sp>
      <p:sp>
        <p:nvSpPr>
          <p:cNvPr id="4898822" name="AutoShape 6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习惯二、以终为始</a:t>
            </a:r>
          </a:p>
        </p:txBody>
      </p:sp>
      <p:sp>
        <p:nvSpPr>
          <p:cNvPr id="4898823" name="WordArt 7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C6E543-A43D-4B73-A9ED-7A4DDB9C9FB8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4880386" name="AutoShape 2"/>
          <p:cNvSpPr>
            <a:spLocks noChangeArrowheads="1"/>
          </p:cNvSpPr>
          <p:nvPr>
            <p:ph type="title"/>
          </p:nvPr>
        </p:nvSpPr>
        <p:spPr bwMode="gray">
          <a:xfrm>
            <a:off x="1908175" y="765175"/>
            <a:ext cx="5040313" cy="647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/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/>
          <a:lstStyle/>
          <a:p>
            <a:r>
              <a:rPr lang="zh-CN" altLang="en-US" sz="3200" b="1">
                <a:solidFill>
                  <a:srgbClr val="663300"/>
                </a:solidFill>
                <a:ea typeface="黑体" pitchFamily="49" charset="-122"/>
              </a:rPr>
              <a:t>目标管理的定义和含义</a:t>
            </a:r>
          </a:p>
        </p:txBody>
      </p:sp>
      <p:sp>
        <p:nvSpPr>
          <p:cNvPr id="488038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84213" y="1417638"/>
            <a:ext cx="1943100" cy="792162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 1.</a:t>
            </a:r>
            <a:r>
              <a:rPr lang="zh-CN" altLang="en-US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定义</a:t>
            </a:r>
          </a:p>
        </p:txBody>
      </p:sp>
      <p:sp>
        <p:nvSpPr>
          <p:cNvPr id="4880388" name="Text Box 4"/>
          <p:cNvSpPr txBox="1">
            <a:spLocks noChangeArrowheads="1"/>
          </p:cNvSpPr>
          <p:nvPr/>
        </p:nvSpPr>
        <p:spPr bwMode="auto">
          <a:xfrm>
            <a:off x="827088" y="1993900"/>
            <a:ext cx="7391400" cy="19272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3DA342"/>
            </a:outerShdw>
          </a:effec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333300"/>
                </a:solidFill>
                <a:latin typeface="黑体" pitchFamily="49" charset="-122"/>
              </a:rPr>
              <a:t>目标管理是以目标的设置和分解、目标的实施及完成情况的检查奖惩为手段，通过员工的</a:t>
            </a:r>
            <a:r>
              <a:rPr lang="zh-CN" altLang="en-US" sz="2400">
                <a:solidFill>
                  <a:srgbClr val="FF0000"/>
                </a:solidFill>
                <a:latin typeface="黑体" pitchFamily="49" charset="-122"/>
              </a:rPr>
              <a:t>自我管理</a:t>
            </a:r>
            <a:r>
              <a:rPr lang="zh-CN" altLang="en-US" sz="2400">
                <a:solidFill>
                  <a:srgbClr val="333300"/>
                </a:solidFill>
                <a:latin typeface="黑体" pitchFamily="49" charset="-122"/>
              </a:rPr>
              <a:t>来实现企业经营目的的一种管理方法。</a:t>
            </a:r>
            <a:r>
              <a:rPr lang="en-US" altLang="zh-CN" sz="2400">
                <a:solidFill>
                  <a:srgbClr val="333300"/>
                </a:solidFill>
                <a:latin typeface="黑体" pitchFamily="49" charset="-122"/>
              </a:rPr>
              <a:t>(</a:t>
            </a:r>
            <a:r>
              <a:rPr lang="zh-CN" altLang="en-US" sz="2400">
                <a:solidFill>
                  <a:srgbClr val="333300"/>
                </a:solidFill>
                <a:latin typeface="黑体" pitchFamily="49" charset="-122"/>
              </a:rPr>
              <a:t>组织中的上级和下级一起参与组织目标的制定，由此决定上下级的责任和分目标，并使其在目标实施中实行自我控制</a:t>
            </a:r>
            <a:r>
              <a:rPr lang="en-US" altLang="zh-CN" sz="2400">
                <a:solidFill>
                  <a:srgbClr val="333300"/>
                </a:solidFill>
                <a:latin typeface="黑体" pitchFamily="49" charset="-122"/>
              </a:rPr>
              <a:t>)</a:t>
            </a:r>
            <a:r>
              <a:rPr lang="zh-CN" altLang="en-US" sz="2400">
                <a:solidFill>
                  <a:srgbClr val="333300"/>
                </a:solidFill>
                <a:latin typeface="黑体" pitchFamily="49" charset="-122"/>
              </a:rPr>
              <a:t>。</a:t>
            </a:r>
          </a:p>
        </p:txBody>
      </p:sp>
      <p:sp>
        <p:nvSpPr>
          <p:cNvPr id="4880389" name="Text Box 5"/>
          <p:cNvSpPr txBox="1">
            <a:spLocks noChangeArrowheads="1"/>
          </p:cNvSpPr>
          <p:nvPr/>
        </p:nvSpPr>
        <p:spPr bwMode="auto">
          <a:xfrm>
            <a:off x="827088" y="4797425"/>
            <a:ext cx="7416800" cy="12906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3DA342"/>
            </a:outerShdw>
          </a:effectLst>
        </p:spPr>
        <p:txBody>
          <a:bodyPr>
            <a:spAutoFit/>
          </a:bodyPr>
          <a:lstStyle/>
          <a:p>
            <a:pPr marL="457200" indent="-457200" algn="just">
              <a:lnSpc>
                <a:spcPct val="7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333300"/>
                </a:solidFill>
                <a:latin typeface="黑体" pitchFamily="49" charset="-122"/>
              </a:rPr>
              <a:t>（</a:t>
            </a:r>
            <a:r>
              <a:rPr lang="en-US" altLang="zh-CN" sz="2400">
                <a:solidFill>
                  <a:srgbClr val="333300"/>
                </a:solidFill>
                <a:latin typeface="黑体" pitchFamily="49" charset="-122"/>
              </a:rPr>
              <a:t>1</a:t>
            </a:r>
            <a:r>
              <a:rPr lang="zh-CN" altLang="en-US" sz="2400">
                <a:solidFill>
                  <a:srgbClr val="333300"/>
                </a:solidFill>
                <a:latin typeface="黑体" pitchFamily="49" charset="-122"/>
              </a:rPr>
              <a:t>）共同商定目标。（参与）</a:t>
            </a:r>
          </a:p>
          <a:p>
            <a:pPr marL="457200" indent="-457200" algn="just">
              <a:lnSpc>
                <a:spcPct val="7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333300"/>
                </a:solidFill>
                <a:latin typeface="黑体" pitchFamily="49" charset="-122"/>
              </a:rPr>
              <a:t>（</a:t>
            </a:r>
            <a:r>
              <a:rPr lang="en-US" altLang="zh-CN" sz="2400">
                <a:solidFill>
                  <a:srgbClr val="333300"/>
                </a:solidFill>
                <a:latin typeface="黑体" pitchFamily="49" charset="-122"/>
              </a:rPr>
              <a:t>2</a:t>
            </a:r>
            <a:r>
              <a:rPr lang="zh-CN" altLang="en-US" sz="2400">
                <a:solidFill>
                  <a:srgbClr val="333300"/>
                </a:solidFill>
                <a:latin typeface="黑体" pitchFamily="49" charset="-122"/>
              </a:rPr>
              <a:t>）共同分解目标。</a:t>
            </a:r>
            <a:r>
              <a:rPr lang="en-US" altLang="zh-CN" sz="2400">
                <a:solidFill>
                  <a:srgbClr val="333300"/>
                </a:solidFill>
                <a:latin typeface="黑体" pitchFamily="49" charset="-122"/>
              </a:rPr>
              <a:t>(</a:t>
            </a:r>
            <a:r>
              <a:rPr lang="zh-CN" altLang="en-US" sz="2400">
                <a:solidFill>
                  <a:srgbClr val="333300"/>
                </a:solidFill>
                <a:latin typeface="黑体" pitchFamily="49" charset="-122"/>
              </a:rPr>
              <a:t>目标体系</a:t>
            </a:r>
            <a:r>
              <a:rPr lang="en-US" altLang="zh-CN" sz="2400">
                <a:solidFill>
                  <a:srgbClr val="333300"/>
                </a:solidFill>
                <a:latin typeface="黑体" pitchFamily="49" charset="-122"/>
              </a:rPr>
              <a:t>)</a:t>
            </a:r>
          </a:p>
          <a:p>
            <a:pPr marL="457200" indent="-457200" algn="just">
              <a:lnSpc>
                <a:spcPct val="7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333300"/>
                </a:solidFill>
                <a:latin typeface="黑体" pitchFamily="49" charset="-122"/>
              </a:rPr>
              <a:t>（</a:t>
            </a:r>
            <a:r>
              <a:rPr lang="en-US" altLang="zh-CN" sz="2400">
                <a:solidFill>
                  <a:srgbClr val="333300"/>
                </a:solidFill>
                <a:latin typeface="黑体" pitchFamily="49" charset="-122"/>
              </a:rPr>
              <a:t>3</a:t>
            </a:r>
            <a:r>
              <a:rPr lang="zh-CN" altLang="en-US" sz="2400">
                <a:solidFill>
                  <a:srgbClr val="333300"/>
                </a:solidFill>
                <a:latin typeface="黑体" pitchFamily="49" charset="-122"/>
              </a:rPr>
              <a:t>）共同控制。</a:t>
            </a:r>
            <a:r>
              <a:rPr lang="en-US" altLang="zh-CN" sz="2400">
                <a:solidFill>
                  <a:srgbClr val="333300"/>
                </a:solidFill>
                <a:latin typeface="黑体" pitchFamily="49" charset="-122"/>
              </a:rPr>
              <a:t>(</a:t>
            </a:r>
            <a:r>
              <a:rPr lang="zh-CN" altLang="en-US" sz="2400">
                <a:solidFill>
                  <a:srgbClr val="333300"/>
                </a:solidFill>
                <a:latin typeface="黑体" pitchFamily="49" charset="-122"/>
              </a:rPr>
              <a:t>授权管理和自我评价</a:t>
            </a:r>
            <a:r>
              <a:rPr lang="en-US" altLang="zh-CN" sz="2400">
                <a:solidFill>
                  <a:srgbClr val="333300"/>
                </a:solidFill>
                <a:latin typeface="黑体" pitchFamily="49" charset="-122"/>
              </a:rPr>
              <a:t>)</a:t>
            </a:r>
          </a:p>
        </p:txBody>
      </p:sp>
      <p:sp>
        <p:nvSpPr>
          <p:cNvPr id="4880390" name="Rectangle 6"/>
          <p:cNvSpPr>
            <a:spLocks noChangeArrowheads="1"/>
          </p:cNvSpPr>
          <p:nvPr/>
        </p:nvSpPr>
        <p:spPr bwMode="auto">
          <a:xfrm>
            <a:off x="827088" y="4005263"/>
            <a:ext cx="2665412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sz="3200" b="1">
                <a:solidFill>
                  <a:schemeClr val="tx2"/>
                </a:solidFill>
                <a:latin typeface="黑体" pitchFamily="49" charset="-122"/>
              </a:rPr>
              <a:t>2.</a:t>
            </a:r>
            <a:r>
              <a:rPr lang="zh-CN" altLang="en-US" sz="3200" b="1">
                <a:solidFill>
                  <a:schemeClr val="tx2"/>
                </a:solidFill>
                <a:latin typeface="黑体" pitchFamily="49" charset="-122"/>
              </a:rPr>
              <a:t>三层含义</a:t>
            </a:r>
          </a:p>
        </p:txBody>
      </p:sp>
      <p:sp>
        <p:nvSpPr>
          <p:cNvPr id="4880395" name="AutoShape 11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习惯二、以终为始</a:t>
            </a:r>
          </a:p>
        </p:txBody>
      </p:sp>
      <p:sp>
        <p:nvSpPr>
          <p:cNvPr id="4880396" name="WordArt 12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  <p:sp>
        <p:nvSpPr>
          <p:cNvPr id="4880400" name="Rectangle 16"/>
          <p:cNvSpPr>
            <a:spLocks noChangeArrowheads="1"/>
          </p:cNvSpPr>
          <p:nvPr/>
        </p:nvSpPr>
        <p:spPr bwMode="auto">
          <a:xfrm>
            <a:off x="4572000" y="6237288"/>
            <a:ext cx="3638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五年后我们的企业、五年后你想干什么</a:t>
            </a:r>
          </a:p>
        </p:txBody>
      </p:sp>
      <p:sp>
        <p:nvSpPr>
          <p:cNvPr id="4880401" name="Rectangle 17">
            <a:hlinkClick r:id="rId3"/>
          </p:cNvPr>
          <p:cNvSpPr>
            <a:spLocks noChangeArrowheads="1"/>
          </p:cNvSpPr>
          <p:nvPr/>
        </p:nvSpPr>
        <p:spPr bwMode="auto">
          <a:xfrm>
            <a:off x="3430588" y="6237288"/>
            <a:ext cx="9969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饭没了秀</a:t>
            </a:r>
          </a:p>
        </p:txBody>
      </p:sp>
      <p:sp>
        <p:nvSpPr>
          <p:cNvPr id="4880405" name="Rectangle 21"/>
          <p:cNvSpPr>
            <a:spLocks noChangeArrowheads="1"/>
          </p:cNvSpPr>
          <p:nvPr/>
        </p:nvSpPr>
        <p:spPr bwMode="auto">
          <a:xfrm>
            <a:off x="2016125" y="6237288"/>
            <a:ext cx="14033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80</a:t>
            </a: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层摩天大楼</a:t>
            </a:r>
          </a:p>
        </p:txBody>
      </p:sp>
      <p:sp>
        <p:nvSpPr>
          <p:cNvPr id="4880407" name="Rectangle 23">
            <a:hlinkClick r:id="rId4"/>
          </p:cNvPr>
          <p:cNvSpPr>
            <a:spLocks noChangeArrowheads="1"/>
          </p:cNvSpPr>
          <p:nvPr/>
        </p:nvSpPr>
        <p:spPr bwMode="auto">
          <a:xfrm>
            <a:off x="323850" y="6237288"/>
            <a:ext cx="1606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为什么会有个洞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0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80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0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80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80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80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0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0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0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0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0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0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0386" grpId="0" build="p" autoUpdateAnimBg="0"/>
      <p:bldP spid="4880387" grpId="0" build="p" autoUpdateAnimBg="0"/>
      <p:bldP spid="4880388" grpId="0" animBg="1" autoUpdateAnimBg="0"/>
      <p:bldP spid="4880389" grpId="0" animBg="1" autoUpdateAnimBg="0"/>
      <p:bldP spid="4880390" grpId="0"/>
      <p:bldP spid="4880400" grpId="0"/>
      <p:bldP spid="4880400" grpId="1"/>
      <p:bldP spid="4880401" grpId="0"/>
      <p:bldP spid="4880401" grpId="1"/>
      <p:bldP spid="4880407" grpId="0"/>
      <p:bldP spid="488040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9C85BB-5A85-4D8C-8D76-9AA573CAA0EF}" type="slidenum">
              <a:rPr lang="en-US" altLang="zh-CN"/>
              <a:pPr/>
              <a:t>19</a:t>
            </a:fld>
            <a:endParaRPr lang="en-US" altLang="zh-CN"/>
          </a:p>
        </p:txBody>
      </p:sp>
      <p:pic>
        <p:nvPicPr>
          <p:cNvPr id="5019652" name="Picture 4"/>
          <p:cNvPicPr>
            <a:picLocks noChangeAspect="1" noChangeArrowheads="1"/>
          </p:cNvPicPr>
          <p:nvPr/>
        </p:nvPicPr>
        <p:blipFill>
          <a:blip r:embed="rId2"/>
          <a:srcRect l="13666" r="14001" b="2060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823ED1-9DE4-4A8F-9A87-30FABB4C3D6D}" type="slidenum">
              <a:rPr lang="en-US" altLang="zh-CN"/>
              <a:pPr/>
              <a:t>2</a:t>
            </a:fld>
            <a:endParaRPr lang="en-US" altLang="zh-CN"/>
          </a:p>
        </p:txBody>
      </p:sp>
      <p:graphicFrame>
        <p:nvGraphicFramePr>
          <p:cNvPr id="4914178" name="Group 2"/>
          <p:cNvGraphicFramePr>
            <a:graphicFrameLocks noGrp="1"/>
          </p:cNvGraphicFramePr>
          <p:nvPr/>
        </p:nvGraphicFramePr>
        <p:xfrm>
          <a:off x="468313" y="981075"/>
          <a:ext cx="8280400" cy="5150803"/>
        </p:xfrm>
        <a:graphic>
          <a:graphicData uri="http://schemas.openxmlformats.org/drawingml/2006/table">
            <a:tbl>
              <a:tblPr/>
              <a:tblGrid>
                <a:gridCol w="1152525"/>
                <a:gridCol w="5759450"/>
                <a:gridCol w="1368425"/>
              </a:tblGrid>
              <a:tr h="558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资    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国际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PTT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职业资格认证讲师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曾任职务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Char char=""/>
                        <a:tabLst>
                          <a:tab pos="266700" algn="l"/>
                        </a:tabLst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海洋集团下属骏高电器总经理助理、市场经理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Char char=""/>
                        <a:tabLst>
                          <a:tab pos="266700" algn="l"/>
                        </a:tabLst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小护士（丽斯达日化）、星光管理学院培训总监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Char char=""/>
                        <a:tabLst>
                          <a:tab pos="266700" algn="l"/>
                        </a:tabLst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环宇集团人力资源总监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Char char=""/>
                        <a:tabLst>
                          <a:tab pos="266700" algn="l"/>
                        </a:tabLst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三和国际集团企划部负责人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Char char=""/>
                        <a:tabLst>
                          <a:tab pos="266700" algn="l"/>
                        </a:tabLst>
                      </a:pPr>
                      <a:endParaRPr kumimoji="1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擅长领域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Char char=""/>
                        <a:tabLst>
                          <a:tab pos="266700" algn="l"/>
                        </a:tabLst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管理技能、人力资源、销售管理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077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主讲课程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管理类：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《TTT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内部讲师培训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》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《MTP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中层管理人员技能训练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》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《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如何打造高绩效团队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》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《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有效授权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》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《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高效能人士七个习惯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》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。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人力资源类：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《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培训执行与创新宝典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》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《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招聘与面试技巧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》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《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绩效考核与管理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》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《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非人力资源经理的人力资源管理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》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81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授课企业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中国移动、富士施乐、比亚迪、金立手机、欧司朗照明、东风悦达起亚、爱美克、华阳多媒体、佛山电信、湖北移动、广发银行、中国联通、美的冰箱、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TCL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瑞智、拓维集团、宝利来酒店、优扬高尔夫、吉之岛百货、狮子湖集团、环球石材、金域医疗、艾美特电器、伟易达电子、雷诺丽特、华通行物流、耐普罗塑胶、万士达显示器、冠彰电器、万德电子、隆宇世纪研发、正力机械集团、大族激光、沃尔核材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914201" name="Picture 25" descr="复件 PTT说明会 04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0288" y="981075"/>
            <a:ext cx="1362075" cy="174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4202" name="Rectangle 26"/>
          <p:cNvSpPr>
            <a:spLocks noChangeArrowheads="1"/>
          </p:cNvSpPr>
          <p:nvPr/>
        </p:nvSpPr>
        <p:spPr bwMode="auto">
          <a:xfrm>
            <a:off x="5076825" y="6237288"/>
            <a:ext cx="22161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</a:rPr>
              <a:t>人生不如意、读万卷书</a:t>
            </a:r>
          </a:p>
        </p:txBody>
      </p:sp>
      <p:sp>
        <p:nvSpPr>
          <p:cNvPr id="4914203" name="Rectangle 27"/>
          <p:cNvSpPr>
            <a:spLocks noChangeArrowheads="1"/>
          </p:cNvSpPr>
          <p:nvPr/>
        </p:nvSpPr>
        <p:spPr bwMode="auto">
          <a:xfrm>
            <a:off x="4140200" y="6237288"/>
            <a:ext cx="9969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</a:rPr>
              <a:t>课程说明</a:t>
            </a:r>
          </a:p>
        </p:txBody>
      </p:sp>
      <p:sp>
        <p:nvSpPr>
          <p:cNvPr id="4914204" name="Rectangle 28"/>
          <p:cNvSpPr>
            <a:spLocks noChangeArrowheads="1"/>
          </p:cNvSpPr>
          <p:nvPr/>
        </p:nvSpPr>
        <p:spPr bwMode="auto">
          <a:xfrm>
            <a:off x="7380288" y="6237288"/>
            <a:ext cx="9969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</a:rPr>
              <a:t>自我介绍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263387-E919-4A9B-A794-F5D7B563A8E5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4883458" name="AutoShape 2"/>
          <p:cNvSpPr>
            <a:spLocks noChangeArrowheads="1"/>
          </p:cNvSpPr>
          <p:nvPr>
            <p:ph type="title"/>
          </p:nvPr>
        </p:nvSpPr>
        <p:spPr bwMode="gray">
          <a:xfrm>
            <a:off x="2700338" y="765175"/>
            <a:ext cx="3359150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/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/>
          <a:lstStyle/>
          <a:p>
            <a:pPr>
              <a:lnSpc>
                <a:spcPct val="90000"/>
              </a:lnSpc>
            </a:pPr>
            <a:r>
              <a:rPr lang="zh-CN" altLang="en-US" sz="3200" b="1">
                <a:solidFill>
                  <a:srgbClr val="663300"/>
                </a:solidFill>
                <a:ea typeface="黑体" pitchFamily="49" charset="-122"/>
              </a:rPr>
              <a:t>目标设计原则</a:t>
            </a:r>
          </a:p>
        </p:txBody>
      </p:sp>
      <p:sp>
        <p:nvSpPr>
          <p:cNvPr id="488345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84213" y="1268413"/>
            <a:ext cx="7773987" cy="48958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sz="2400" b="1">
                <a:solidFill>
                  <a:srgbClr val="0033CC"/>
                </a:solidFill>
                <a:ea typeface="黑体" pitchFamily="49" charset="-122"/>
              </a:rPr>
              <a:t>少而精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1">
                <a:solidFill>
                  <a:srgbClr val="333300"/>
                </a:solidFill>
                <a:ea typeface="黑体" pitchFamily="49" charset="-122"/>
              </a:rPr>
              <a:t>20/80</a:t>
            </a:r>
            <a:r>
              <a:rPr lang="zh-CN" altLang="en-US" sz="2400" b="1">
                <a:solidFill>
                  <a:srgbClr val="333300"/>
                </a:solidFill>
                <a:ea typeface="黑体" pitchFamily="49" charset="-122"/>
              </a:rPr>
              <a:t>原理</a:t>
            </a:r>
          </a:p>
          <a:p>
            <a:pPr>
              <a:buFont typeface="Wingdings" pitchFamily="2" charset="2"/>
              <a:buNone/>
            </a:pPr>
            <a:r>
              <a:rPr lang="zh-CN" altLang="en-US" sz="2400" b="1">
                <a:solidFill>
                  <a:srgbClr val="333300"/>
                </a:solidFill>
                <a:ea typeface="黑体" pitchFamily="49" charset="-122"/>
              </a:rPr>
              <a:t>什么都想考都考不好</a:t>
            </a:r>
          </a:p>
          <a:p>
            <a:pPr>
              <a:buFont typeface="Wingdings" pitchFamily="2" charset="2"/>
              <a:buNone/>
            </a:pPr>
            <a:r>
              <a:rPr lang="zh-CN" altLang="en-US" sz="2400" b="1">
                <a:solidFill>
                  <a:srgbClr val="0033CC"/>
                </a:solidFill>
                <a:ea typeface="黑体" pitchFamily="49" charset="-122"/>
              </a:rPr>
              <a:t>层层分解</a:t>
            </a:r>
          </a:p>
          <a:p>
            <a:pPr>
              <a:buFont typeface="Wingdings" pitchFamily="2" charset="2"/>
              <a:buNone/>
            </a:pPr>
            <a:r>
              <a:rPr lang="zh-CN" altLang="en-US" sz="2400" b="1">
                <a:solidFill>
                  <a:srgbClr val="333300"/>
                </a:solidFill>
                <a:ea typeface="黑体" pitchFamily="49" charset="-122"/>
              </a:rPr>
              <a:t>自上而下：贯彻执行公司的目标和战略</a:t>
            </a:r>
          </a:p>
          <a:p>
            <a:pPr>
              <a:buFont typeface="Wingdings" pitchFamily="2" charset="2"/>
              <a:buNone/>
            </a:pPr>
            <a:r>
              <a:rPr lang="zh-CN" altLang="en-US" sz="2400" b="1">
                <a:solidFill>
                  <a:srgbClr val="333300"/>
                </a:solidFill>
                <a:ea typeface="黑体" pitchFamily="49" charset="-122"/>
              </a:rPr>
              <a:t>自下而上：员工、部门的绩效与公司战略目标统一</a:t>
            </a:r>
          </a:p>
          <a:p>
            <a:pPr>
              <a:buFont typeface="Wingdings" pitchFamily="2" charset="2"/>
              <a:buNone/>
            </a:pPr>
            <a:r>
              <a:rPr lang="zh-CN" altLang="en-US" sz="2400" b="1">
                <a:solidFill>
                  <a:srgbClr val="0033CC"/>
                </a:solidFill>
                <a:ea typeface="黑体" pitchFamily="49" charset="-122"/>
              </a:rPr>
              <a:t>良好平衡</a:t>
            </a:r>
          </a:p>
          <a:p>
            <a:pPr>
              <a:buFont typeface="Wingdings" pitchFamily="2" charset="2"/>
              <a:buNone/>
            </a:pPr>
            <a:r>
              <a:rPr lang="zh-CN" altLang="en-US" sz="2400" b="1">
                <a:solidFill>
                  <a:srgbClr val="333300"/>
                </a:solidFill>
                <a:ea typeface="黑体" pitchFamily="49" charset="-122"/>
              </a:rPr>
              <a:t>过程与结果平衡（顾客满意度与销售额）</a:t>
            </a:r>
          </a:p>
          <a:p>
            <a:pPr>
              <a:buFont typeface="Wingdings" pitchFamily="2" charset="2"/>
              <a:buNone/>
            </a:pPr>
            <a:r>
              <a:rPr lang="zh-CN" altLang="en-US" sz="2400" b="1">
                <a:solidFill>
                  <a:srgbClr val="333300"/>
                </a:solidFill>
                <a:ea typeface="黑体" pitchFamily="49" charset="-122"/>
              </a:rPr>
              <a:t>财务与非财务平衡</a:t>
            </a:r>
          </a:p>
          <a:p>
            <a:pPr>
              <a:buFont typeface="Wingdings" pitchFamily="2" charset="2"/>
              <a:buNone/>
            </a:pPr>
            <a:r>
              <a:rPr lang="zh-CN" altLang="en-US" sz="2400" b="1">
                <a:solidFill>
                  <a:srgbClr val="0033CC"/>
                </a:solidFill>
                <a:ea typeface="黑体" pitchFamily="49" charset="-122"/>
              </a:rPr>
              <a:t>可控性</a:t>
            </a:r>
          </a:p>
          <a:p>
            <a:pPr>
              <a:buFont typeface="Wingdings" pitchFamily="2" charset="2"/>
              <a:buNone/>
            </a:pPr>
            <a:r>
              <a:rPr lang="zh-CN" altLang="en-US" sz="2400" b="1">
                <a:solidFill>
                  <a:srgbClr val="333300"/>
                </a:solidFill>
                <a:ea typeface="黑体" pitchFamily="49" charset="-122"/>
              </a:rPr>
              <a:t>目标的要素应是此职位职责范围内可控的</a:t>
            </a:r>
          </a:p>
        </p:txBody>
      </p:sp>
      <p:pic>
        <p:nvPicPr>
          <p:cNvPr id="4883460" name="Picture 4" descr="ta13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16688" y="1412875"/>
            <a:ext cx="1871662" cy="152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83463" name="AutoShape 7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习惯二、以终为始</a:t>
            </a:r>
          </a:p>
        </p:txBody>
      </p:sp>
      <p:sp>
        <p:nvSpPr>
          <p:cNvPr id="4883464" name="WordArt 8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  <p:sp>
        <p:nvSpPr>
          <p:cNvPr id="4883465" name="Rectangle 9"/>
          <p:cNvSpPr>
            <a:spLocks noChangeArrowheads="1"/>
          </p:cNvSpPr>
          <p:nvPr/>
        </p:nvSpPr>
        <p:spPr bwMode="auto">
          <a:xfrm>
            <a:off x="5076825" y="6237288"/>
            <a:ext cx="32321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目标管理的威力：舵、钟、镜、梅</a:t>
            </a:r>
          </a:p>
        </p:txBody>
      </p:sp>
      <p:sp>
        <p:nvSpPr>
          <p:cNvPr id="4883466" name="Rectangle 10"/>
          <p:cNvSpPr>
            <a:spLocks noChangeArrowheads="1"/>
          </p:cNvSpPr>
          <p:nvPr/>
        </p:nvSpPr>
        <p:spPr bwMode="auto">
          <a:xfrm>
            <a:off x="3995738" y="6237288"/>
            <a:ext cx="9969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双赢思维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3465" grpId="0"/>
      <p:bldP spid="488346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1690FC-BF69-4433-91D9-5F1B23A4A91A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4884482" name="Oval 2"/>
          <p:cNvSpPr>
            <a:spLocks noChangeArrowheads="1"/>
          </p:cNvSpPr>
          <p:nvPr/>
        </p:nvSpPr>
        <p:spPr bwMode="auto">
          <a:xfrm>
            <a:off x="3529013" y="3276600"/>
            <a:ext cx="1944687" cy="1150938"/>
          </a:xfrm>
          <a:prstGeom prst="ellipse">
            <a:avLst/>
          </a:prstGeom>
          <a:solidFill>
            <a:srgbClr val="99CC00"/>
          </a:solidFill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目标设定</a:t>
            </a:r>
          </a:p>
          <a:p>
            <a:pPr marL="342900" indent="-342900"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预测方法</a:t>
            </a:r>
          </a:p>
        </p:txBody>
      </p:sp>
      <p:sp>
        <p:nvSpPr>
          <p:cNvPr id="4884483" name="Oval 3"/>
          <p:cNvSpPr>
            <a:spLocks noChangeArrowheads="1"/>
          </p:cNvSpPr>
          <p:nvPr/>
        </p:nvSpPr>
        <p:spPr bwMode="auto">
          <a:xfrm>
            <a:off x="655638" y="2012950"/>
            <a:ext cx="2254250" cy="766763"/>
          </a:xfrm>
          <a:prstGeom prst="ellips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 anchorCtr="1"/>
          <a:lstStyle/>
          <a:p>
            <a:endParaRPr lang="zh-CN" altLang="en-US"/>
          </a:p>
        </p:txBody>
      </p:sp>
      <p:sp>
        <p:nvSpPr>
          <p:cNvPr id="4884484" name="Text Box 4"/>
          <p:cNvSpPr txBox="1">
            <a:spLocks noChangeArrowheads="1"/>
          </p:cNvSpPr>
          <p:nvPr/>
        </p:nvSpPr>
        <p:spPr bwMode="auto">
          <a:xfrm>
            <a:off x="827088" y="2205038"/>
            <a:ext cx="1871662" cy="508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lIns="18000" tIns="10800" rIns="18000" bIns="10800" anchor="ctr" anchorCtr="1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倒推法</a:t>
            </a:r>
          </a:p>
        </p:txBody>
      </p:sp>
      <p:sp>
        <p:nvSpPr>
          <p:cNvPr id="4884485" name="Oval 5"/>
          <p:cNvSpPr>
            <a:spLocks noChangeArrowheads="1"/>
          </p:cNvSpPr>
          <p:nvPr/>
        </p:nvSpPr>
        <p:spPr bwMode="auto">
          <a:xfrm>
            <a:off x="3397250" y="2012950"/>
            <a:ext cx="2254250" cy="766763"/>
          </a:xfrm>
          <a:prstGeom prst="ellips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 anchorCtr="1"/>
          <a:lstStyle/>
          <a:p>
            <a:endParaRPr lang="zh-CN" altLang="en-US"/>
          </a:p>
        </p:txBody>
      </p:sp>
      <p:sp>
        <p:nvSpPr>
          <p:cNvPr id="4884486" name="Text Box 6"/>
          <p:cNvSpPr txBox="1">
            <a:spLocks noChangeArrowheads="1"/>
          </p:cNvSpPr>
          <p:nvPr/>
        </p:nvSpPr>
        <p:spPr bwMode="auto">
          <a:xfrm>
            <a:off x="3540125" y="2205038"/>
            <a:ext cx="1871663" cy="508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lIns="18000" tIns="10800" rIns="18000" bIns="10800" anchor="ctr" anchorCtr="1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团队评价法</a:t>
            </a:r>
          </a:p>
        </p:txBody>
      </p:sp>
      <p:sp>
        <p:nvSpPr>
          <p:cNvPr id="4884487" name="Oval 7"/>
          <p:cNvSpPr>
            <a:spLocks noChangeArrowheads="1"/>
          </p:cNvSpPr>
          <p:nvPr/>
        </p:nvSpPr>
        <p:spPr bwMode="auto">
          <a:xfrm>
            <a:off x="6156325" y="2012950"/>
            <a:ext cx="2254250" cy="766763"/>
          </a:xfrm>
          <a:prstGeom prst="ellips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 anchorCtr="1"/>
          <a:lstStyle/>
          <a:p>
            <a:endParaRPr lang="zh-CN" altLang="en-US"/>
          </a:p>
        </p:txBody>
      </p:sp>
      <p:sp>
        <p:nvSpPr>
          <p:cNvPr id="4884488" name="Text Box 8"/>
          <p:cNvSpPr txBox="1">
            <a:spLocks noChangeArrowheads="1"/>
          </p:cNvSpPr>
          <p:nvPr/>
        </p:nvSpPr>
        <p:spPr bwMode="auto">
          <a:xfrm>
            <a:off x="6299200" y="2205038"/>
            <a:ext cx="1871663" cy="508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lIns="18000" tIns="10800" rIns="18000" bIns="10800" anchor="ctr" anchorCtr="1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戴尔菲法</a:t>
            </a:r>
          </a:p>
        </p:txBody>
      </p:sp>
      <p:sp>
        <p:nvSpPr>
          <p:cNvPr id="4884489" name="Oval 9"/>
          <p:cNvSpPr>
            <a:spLocks noChangeArrowheads="1"/>
          </p:cNvSpPr>
          <p:nvPr/>
        </p:nvSpPr>
        <p:spPr bwMode="auto">
          <a:xfrm>
            <a:off x="655638" y="3454400"/>
            <a:ext cx="2254250" cy="766763"/>
          </a:xfrm>
          <a:prstGeom prst="ellips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 anchorCtr="1"/>
          <a:lstStyle/>
          <a:p>
            <a:endParaRPr lang="zh-CN" altLang="en-US"/>
          </a:p>
        </p:txBody>
      </p:sp>
      <p:sp>
        <p:nvSpPr>
          <p:cNvPr id="4884490" name="Text Box 10"/>
          <p:cNvSpPr txBox="1">
            <a:spLocks noChangeArrowheads="1"/>
          </p:cNvSpPr>
          <p:nvPr/>
        </p:nvSpPr>
        <p:spPr bwMode="auto">
          <a:xfrm>
            <a:off x="827088" y="3646488"/>
            <a:ext cx="1871662" cy="508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18000" tIns="10800" rIns="18000" bIns="10800" anchor="ctr" anchorCtr="1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比率分析法</a:t>
            </a:r>
            <a:endParaRPr kumimoji="0" lang="zh-CN" altLang="en-US" sz="1800" b="1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884491" name="Oval 11"/>
          <p:cNvSpPr>
            <a:spLocks noChangeArrowheads="1"/>
          </p:cNvSpPr>
          <p:nvPr/>
        </p:nvSpPr>
        <p:spPr bwMode="auto">
          <a:xfrm>
            <a:off x="655638" y="4892675"/>
            <a:ext cx="2254250" cy="766763"/>
          </a:xfrm>
          <a:prstGeom prst="ellips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 anchorCtr="1"/>
          <a:lstStyle/>
          <a:p>
            <a:pPr marL="342900" indent="-342900"/>
            <a:endParaRPr lang="zh-CN" altLang="zh-CN" sz="2000">
              <a:solidFill>
                <a:srgbClr val="FF0000"/>
              </a:solidFill>
            </a:endParaRPr>
          </a:p>
        </p:txBody>
      </p:sp>
      <p:sp>
        <p:nvSpPr>
          <p:cNvPr id="4884492" name="Text Box 12"/>
          <p:cNvSpPr txBox="1">
            <a:spLocks noChangeArrowheads="1"/>
          </p:cNvSpPr>
          <p:nvPr/>
        </p:nvSpPr>
        <p:spPr bwMode="auto">
          <a:xfrm>
            <a:off x="827088" y="5084763"/>
            <a:ext cx="1871662" cy="508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lIns="18000" tIns="10800" rIns="18000" bIns="10800" anchor="ctr" anchorCtr="1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趋势分析法</a:t>
            </a:r>
          </a:p>
        </p:txBody>
      </p:sp>
      <p:sp>
        <p:nvSpPr>
          <p:cNvPr id="4884493" name="Oval 13"/>
          <p:cNvSpPr>
            <a:spLocks noChangeArrowheads="1"/>
          </p:cNvSpPr>
          <p:nvPr/>
        </p:nvSpPr>
        <p:spPr bwMode="auto">
          <a:xfrm>
            <a:off x="3392488" y="4892675"/>
            <a:ext cx="2254250" cy="766763"/>
          </a:xfrm>
          <a:prstGeom prst="ellips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 anchorCtr="1"/>
          <a:lstStyle/>
          <a:p>
            <a:endParaRPr lang="zh-CN" altLang="en-US"/>
          </a:p>
        </p:txBody>
      </p:sp>
      <p:sp>
        <p:nvSpPr>
          <p:cNvPr id="4884494" name="Text Box 14"/>
          <p:cNvSpPr txBox="1">
            <a:spLocks noChangeArrowheads="1"/>
          </p:cNvSpPr>
          <p:nvPr/>
        </p:nvSpPr>
        <p:spPr bwMode="auto">
          <a:xfrm>
            <a:off x="3635375" y="5084763"/>
            <a:ext cx="1871663" cy="508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lIns="18000" tIns="10800" rIns="18000" bIns="10800" anchor="ctr" anchorCtr="1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回归分析法</a:t>
            </a:r>
          </a:p>
        </p:txBody>
      </p:sp>
      <p:sp>
        <p:nvSpPr>
          <p:cNvPr id="4884495" name="Oval 15"/>
          <p:cNvSpPr>
            <a:spLocks noChangeArrowheads="1"/>
          </p:cNvSpPr>
          <p:nvPr/>
        </p:nvSpPr>
        <p:spPr bwMode="auto">
          <a:xfrm>
            <a:off x="6127750" y="4892675"/>
            <a:ext cx="2254250" cy="766763"/>
          </a:xfrm>
          <a:prstGeom prst="ellips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 anchorCtr="1"/>
          <a:lstStyle/>
          <a:p>
            <a:endParaRPr lang="zh-CN" altLang="en-US"/>
          </a:p>
        </p:txBody>
      </p:sp>
      <p:sp>
        <p:nvSpPr>
          <p:cNvPr id="4884496" name="Text Box 16"/>
          <p:cNvSpPr txBox="1">
            <a:spLocks noChangeArrowheads="1"/>
          </p:cNvSpPr>
          <p:nvPr/>
        </p:nvSpPr>
        <p:spPr bwMode="auto">
          <a:xfrm>
            <a:off x="6299200" y="5084763"/>
            <a:ext cx="1871663" cy="508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lIns="18000" tIns="10800" rIns="18000" bIns="10800" anchor="ctr" anchorCtr="1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标杆管理法</a:t>
            </a:r>
          </a:p>
        </p:txBody>
      </p:sp>
      <p:sp>
        <p:nvSpPr>
          <p:cNvPr id="4884497" name="Oval 17"/>
          <p:cNvSpPr>
            <a:spLocks noChangeArrowheads="1"/>
          </p:cNvSpPr>
          <p:nvPr/>
        </p:nvSpPr>
        <p:spPr bwMode="auto">
          <a:xfrm>
            <a:off x="6127750" y="3454400"/>
            <a:ext cx="2254250" cy="766763"/>
          </a:xfrm>
          <a:prstGeom prst="ellips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 anchorCtr="1"/>
          <a:lstStyle/>
          <a:p>
            <a:pPr marL="342900" indent="-342900"/>
            <a:endParaRPr lang="zh-CN" altLang="zh-CN" sz="2000">
              <a:solidFill>
                <a:srgbClr val="FF0000"/>
              </a:solidFill>
            </a:endParaRPr>
          </a:p>
        </p:txBody>
      </p:sp>
      <p:sp>
        <p:nvSpPr>
          <p:cNvPr id="4884498" name="Text Box 18"/>
          <p:cNvSpPr txBox="1">
            <a:spLocks noChangeArrowheads="1"/>
          </p:cNvSpPr>
          <p:nvPr/>
        </p:nvSpPr>
        <p:spPr bwMode="auto">
          <a:xfrm>
            <a:off x="6299200" y="3646488"/>
            <a:ext cx="1871663" cy="508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lIns="18000" tIns="10800" rIns="18000" bIns="10800" anchor="ctr" anchorCtr="1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专家预测法</a:t>
            </a:r>
          </a:p>
        </p:txBody>
      </p:sp>
      <p:cxnSp>
        <p:nvCxnSpPr>
          <p:cNvPr id="4884499" name="AutoShape 19"/>
          <p:cNvCxnSpPr>
            <a:cxnSpLocks noChangeShapeType="1"/>
            <a:stCxn id="4884482" idx="2"/>
            <a:endCxn id="4884489" idx="6"/>
          </p:cNvCxnSpPr>
          <p:nvPr/>
        </p:nvCxnSpPr>
        <p:spPr bwMode="auto">
          <a:xfrm flipH="1" flipV="1">
            <a:off x="2922588" y="3838575"/>
            <a:ext cx="593725" cy="14288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4884500" name="AutoShape 20"/>
          <p:cNvCxnSpPr>
            <a:cxnSpLocks noChangeShapeType="1"/>
            <a:stCxn id="4884482" idx="0"/>
            <a:endCxn id="4884483" idx="4"/>
          </p:cNvCxnSpPr>
          <p:nvPr/>
        </p:nvCxnSpPr>
        <p:spPr bwMode="auto">
          <a:xfrm flipH="1" flipV="1">
            <a:off x="1782763" y="2792413"/>
            <a:ext cx="2719387" cy="471487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4884501" name="AutoShape 21"/>
          <p:cNvCxnSpPr>
            <a:cxnSpLocks noChangeShapeType="1"/>
            <a:stCxn id="4884482" idx="0"/>
            <a:endCxn id="4884485" idx="4"/>
          </p:cNvCxnSpPr>
          <p:nvPr/>
        </p:nvCxnSpPr>
        <p:spPr bwMode="auto">
          <a:xfrm flipV="1">
            <a:off x="4502150" y="2792413"/>
            <a:ext cx="22225" cy="471487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4884502" name="AutoShape 22"/>
          <p:cNvCxnSpPr>
            <a:cxnSpLocks noChangeShapeType="1"/>
            <a:stCxn id="4884482" idx="0"/>
            <a:endCxn id="4884487" idx="4"/>
          </p:cNvCxnSpPr>
          <p:nvPr/>
        </p:nvCxnSpPr>
        <p:spPr bwMode="auto">
          <a:xfrm flipV="1">
            <a:off x="4502150" y="2792413"/>
            <a:ext cx="2781300" cy="471487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4884503" name="AutoShape 23"/>
          <p:cNvCxnSpPr>
            <a:cxnSpLocks noChangeShapeType="1"/>
            <a:stCxn id="4884482" idx="4"/>
            <a:endCxn id="4884493" idx="0"/>
          </p:cNvCxnSpPr>
          <p:nvPr/>
        </p:nvCxnSpPr>
        <p:spPr bwMode="auto">
          <a:xfrm>
            <a:off x="4502150" y="4440238"/>
            <a:ext cx="17463" cy="439737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4884504" name="AutoShape 24"/>
          <p:cNvCxnSpPr>
            <a:cxnSpLocks noChangeShapeType="1"/>
            <a:stCxn id="4884482" idx="4"/>
            <a:endCxn id="4884495" idx="0"/>
          </p:cNvCxnSpPr>
          <p:nvPr/>
        </p:nvCxnSpPr>
        <p:spPr bwMode="auto">
          <a:xfrm>
            <a:off x="4502150" y="4440238"/>
            <a:ext cx="2752725" cy="439737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4884505" name="AutoShape 25"/>
          <p:cNvCxnSpPr>
            <a:cxnSpLocks noChangeShapeType="1"/>
            <a:stCxn id="4884482" idx="4"/>
            <a:endCxn id="4884491" idx="0"/>
          </p:cNvCxnSpPr>
          <p:nvPr/>
        </p:nvCxnSpPr>
        <p:spPr bwMode="auto">
          <a:xfrm flipH="1">
            <a:off x="1782763" y="4440238"/>
            <a:ext cx="2719387" cy="439737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4884506" name="AutoShape 26"/>
          <p:cNvCxnSpPr>
            <a:cxnSpLocks noChangeShapeType="1"/>
            <a:stCxn id="4884482" idx="6"/>
            <a:endCxn id="4884497" idx="2"/>
          </p:cNvCxnSpPr>
          <p:nvPr/>
        </p:nvCxnSpPr>
        <p:spPr bwMode="auto">
          <a:xfrm flipV="1">
            <a:off x="5486400" y="3838575"/>
            <a:ext cx="628650" cy="14288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</p:spPr>
      </p:cxnSp>
      <p:sp>
        <p:nvSpPr>
          <p:cNvPr id="4884507" name="AutoShape 27"/>
          <p:cNvSpPr>
            <a:spLocks noChangeArrowheads="1"/>
          </p:cNvSpPr>
          <p:nvPr/>
        </p:nvSpPr>
        <p:spPr bwMode="gray">
          <a:xfrm>
            <a:off x="2268538" y="765175"/>
            <a:ext cx="4430712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663300"/>
                </a:solidFill>
              </a:rPr>
              <a:t>目标预测方法举例</a:t>
            </a:r>
          </a:p>
        </p:txBody>
      </p:sp>
      <p:sp>
        <p:nvSpPr>
          <p:cNvPr id="4884511" name="AutoShape 31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习惯二、以终为始</a:t>
            </a:r>
          </a:p>
        </p:txBody>
      </p:sp>
      <p:sp>
        <p:nvSpPr>
          <p:cNvPr id="4884512" name="WordArt 32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  <p:sp>
        <p:nvSpPr>
          <p:cNvPr id="4884513" name="Rectangle 33">
            <a:hlinkClick r:id="rId4" action="ppaction://hlinkpres?slideindex=1&amp;slidetitle="/>
          </p:cNvPr>
          <p:cNvSpPr>
            <a:spLocks noChangeArrowheads="1"/>
          </p:cNvSpPr>
          <p:nvPr/>
        </p:nvSpPr>
        <p:spPr bwMode="auto">
          <a:xfrm>
            <a:off x="6659563" y="6237288"/>
            <a:ext cx="1606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赚多少钱才够用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84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84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84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4488" grpId="0"/>
      <p:bldP spid="4884492" grpId="0"/>
      <p:bldP spid="4884498" grpId="0"/>
      <p:bldP spid="48845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83D2CA-3442-40B8-BAA6-DE167535581A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4886530" name="Rectangle 2"/>
          <p:cNvSpPr>
            <a:spLocks noChangeArrowheads="1"/>
          </p:cNvSpPr>
          <p:nvPr/>
        </p:nvSpPr>
        <p:spPr bwMode="auto">
          <a:xfrm>
            <a:off x="2411413" y="2341563"/>
            <a:ext cx="4319587" cy="5334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000066"/>
                </a:solidFill>
                <a:latin typeface="黑体" pitchFamily="49" charset="-122"/>
              </a:rPr>
              <a:t>Specific:</a:t>
            </a:r>
            <a:r>
              <a:rPr lang="zh-CN" altLang="en-US" sz="2800" b="1">
                <a:solidFill>
                  <a:srgbClr val="000066"/>
                </a:solidFill>
                <a:latin typeface="黑体" pitchFamily="49" charset="-122"/>
              </a:rPr>
              <a:t>具体的</a:t>
            </a:r>
          </a:p>
        </p:txBody>
      </p:sp>
      <p:sp>
        <p:nvSpPr>
          <p:cNvPr id="4886531" name="Rectangle 3"/>
          <p:cNvSpPr>
            <a:spLocks noChangeArrowheads="1"/>
          </p:cNvSpPr>
          <p:nvPr/>
        </p:nvSpPr>
        <p:spPr bwMode="auto">
          <a:xfrm>
            <a:off x="2411413" y="4398963"/>
            <a:ext cx="4319587" cy="533400"/>
          </a:xfrm>
          <a:prstGeom prst="rect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000066"/>
                </a:solidFill>
                <a:latin typeface="黑体" pitchFamily="49" charset="-122"/>
              </a:rPr>
              <a:t>Realistic :</a:t>
            </a:r>
            <a:r>
              <a:rPr lang="zh-CN" altLang="en-US" sz="2800" b="1">
                <a:solidFill>
                  <a:srgbClr val="000066"/>
                </a:solidFill>
                <a:latin typeface="黑体" pitchFamily="49" charset="-122"/>
              </a:rPr>
              <a:t>结果导向</a:t>
            </a:r>
          </a:p>
        </p:txBody>
      </p:sp>
      <p:sp>
        <p:nvSpPr>
          <p:cNvPr id="4886532" name="Rectangle 4"/>
          <p:cNvSpPr>
            <a:spLocks noChangeArrowheads="1"/>
          </p:cNvSpPr>
          <p:nvPr/>
        </p:nvSpPr>
        <p:spPr bwMode="auto">
          <a:xfrm>
            <a:off x="2411413" y="3027363"/>
            <a:ext cx="4319587" cy="5334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000066"/>
                </a:solidFill>
                <a:latin typeface="黑体" pitchFamily="49" charset="-122"/>
              </a:rPr>
              <a:t>Measurable:</a:t>
            </a:r>
            <a:r>
              <a:rPr lang="zh-CN" altLang="en-US" sz="2800" b="1">
                <a:solidFill>
                  <a:srgbClr val="000066"/>
                </a:solidFill>
                <a:latin typeface="黑体" pitchFamily="49" charset="-122"/>
              </a:rPr>
              <a:t>可测量</a:t>
            </a:r>
          </a:p>
        </p:txBody>
      </p:sp>
      <p:sp>
        <p:nvSpPr>
          <p:cNvPr id="4886533" name="Rectangle 5"/>
          <p:cNvSpPr>
            <a:spLocks noChangeArrowheads="1"/>
          </p:cNvSpPr>
          <p:nvPr/>
        </p:nvSpPr>
        <p:spPr bwMode="auto">
          <a:xfrm>
            <a:off x="2411413" y="5084763"/>
            <a:ext cx="4319587" cy="5334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000066"/>
                </a:solidFill>
                <a:latin typeface="黑体" pitchFamily="49" charset="-122"/>
              </a:rPr>
              <a:t>Time bound:</a:t>
            </a:r>
            <a:r>
              <a:rPr lang="zh-CN" altLang="en-US" sz="2800" b="1">
                <a:solidFill>
                  <a:srgbClr val="000066"/>
                </a:solidFill>
                <a:latin typeface="黑体" pitchFamily="49" charset="-122"/>
              </a:rPr>
              <a:t>有时间限制</a:t>
            </a:r>
          </a:p>
        </p:txBody>
      </p:sp>
      <p:sp>
        <p:nvSpPr>
          <p:cNvPr id="4886534" name="Rectangle 6"/>
          <p:cNvSpPr>
            <a:spLocks noChangeArrowheads="1"/>
          </p:cNvSpPr>
          <p:nvPr/>
        </p:nvSpPr>
        <p:spPr bwMode="auto">
          <a:xfrm>
            <a:off x="2411413" y="3713163"/>
            <a:ext cx="4319587" cy="533400"/>
          </a:xfrm>
          <a:prstGeom prst="rect">
            <a:avLst/>
          </a:prstGeom>
          <a:solidFill>
            <a:srgbClr val="99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000066"/>
                </a:solidFill>
                <a:latin typeface="黑体" pitchFamily="49" charset="-122"/>
              </a:rPr>
              <a:t>Achievable:</a:t>
            </a:r>
            <a:r>
              <a:rPr lang="zh-CN" altLang="en-US" sz="2800" b="1">
                <a:solidFill>
                  <a:srgbClr val="000066"/>
                </a:solidFill>
                <a:latin typeface="黑体" pitchFamily="49" charset="-122"/>
              </a:rPr>
              <a:t>有挑战性的</a:t>
            </a:r>
          </a:p>
        </p:txBody>
      </p:sp>
      <p:sp>
        <p:nvSpPr>
          <p:cNvPr id="4886535" name="AutoShape 7"/>
          <p:cNvSpPr>
            <a:spLocks noChangeArrowheads="1"/>
          </p:cNvSpPr>
          <p:nvPr/>
        </p:nvSpPr>
        <p:spPr bwMode="gray">
          <a:xfrm>
            <a:off x="1331913" y="765175"/>
            <a:ext cx="6208712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663300"/>
                </a:solidFill>
              </a:rPr>
              <a:t>制定目标管理体系</a:t>
            </a:r>
            <a:r>
              <a:rPr lang="en-US" altLang="zh-CN" sz="3200" b="1">
                <a:solidFill>
                  <a:srgbClr val="663300"/>
                </a:solidFill>
              </a:rPr>
              <a:t>SMART</a:t>
            </a:r>
            <a:r>
              <a:rPr lang="zh-CN" altLang="en-US" sz="3200" b="1">
                <a:solidFill>
                  <a:srgbClr val="663300"/>
                </a:solidFill>
              </a:rPr>
              <a:t>原则</a:t>
            </a:r>
          </a:p>
        </p:txBody>
      </p:sp>
      <p:sp>
        <p:nvSpPr>
          <p:cNvPr id="4886539" name="AutoShape 11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习惯二、以终为始</a:t>
            </a:r>
          </a:p>
        </p:txBody>
      </p:sp>
      <p:sp>
        <p:nvSpPr>
          <p:cNvPr id="4886540" name="WordArt 12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  <p:sp>
        <p:nvSpPr>
          <p:cNvPr id="4886541" name="Rectangle 13"/>
          <p:cNvSpPr>
            <a:spLocks noChangeArrowheads="1"/>
          </p:cNvSpPr>
          <p:nvPr/>
        </p:nvSpPr>
        <p:spPr bwMode="auto">
          <a:xfrm>
            <a:off x="6443663" y="6237288"/>
            <a:ext cx="18097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挑战性目标小测试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86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86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86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86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9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86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86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86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886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6530" grpId="0" animBg="1" autoUpdateAnimBg="0"/>
      <p:bldP spid="4886531" grpId="0" animBg="1" autoUpdateAnimBg="0"/>
      <p:bldP spid="4886532" grpId="0" animBg="1" autoUpdateAnimBg="0"/>
      <p:bldP spid="4886533" grpId="0" animBg="1" autoUpdateAnimBg="0"/>
      <p:bldP spid="4886534" grpId="0" animBg="1" autoUpdateAnimBg="0"/>
      <p:bldP spid="48865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EC5E9D-F438-4931-A329-54853803A2DE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4888578" name="AutoShape 2"/>
          <p:cNvSpPr>
            <a:spLocks noChangeArrowheads="1"/>
          </p:cNvSpPr>
          <p:nvPr/>
        </p:nvSpPr>
        <p:spPr bwMode="gray">
          <a:xfrm>
            <a:off x="1547813" y="765175"/>
            <a:ext cx="5688012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marL="0" lvl="3"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663300"/>
                </a:solidFill>
              </a:rPr>
              <a:t>分解目标的方法（剥洋葱法）</a:t>
            </a:r>
            <a:endParaRPr lang="zh-TW" altLang="en-US" sz="3200" b="1">
              <a:solidFill>
                <a:srgbClr val="663300"/>
              </a:solidFill>
            </a:endParaRPr>
          </a:p>
        </p:txBody>
      </p:sp>
      <p:sp>
        <p:nvSpPr>
          <p:cNvPr id="4888579" name="Rectangle 3"/>
          <p:cNvSpPr>
            <a:spLocks noChangeArrowheads="1"/>
          </p:cNvSpPr>
          <p:nvPr/>
        </p:nvSpPr>
        <p:spPr bwMode="auto">
          <a:xfrm>
            <a:off x="468313" y="1989138"/>
            <a:ext cx="8059737" cy="3840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>
              <a:latin typeface="长城大黑体" pitchFamily="49" charset="-122"/>
              <a:ea typeface="长城大黑体" pitchFamily="49" charset="-122"/>
            </a:endParaRPr>
          </a:p>
        </p:txBody>
      </p:sp>
      <p:sp>
        <p:nvSpPr>
          <p:cNvPr id="4888580" name="Oval 4"/>
          <p:cNvSpPr>
            <a:spLocks noChangeArrowheads="1"/>
          </p:cNvSpPr>
          <p:nvPr/>
        </p:nvSpPr>
        <p:spPr bwMode="auto">
          <a:xfrm>
            <a:off x="676275" y="2743200"/>
            <a:ext cx="7739063" cy="2362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88581" name="Oval 5"/>
          <p:cNvSpPr>
            <a:spLocks noChangeArrowheads="1"/>
          </p:cNvSpPr>
          <p:nvPr/>
        </p:nvSpPr>
        <p:spPr bwMode="auto">
          <a:xfrm>
            <a:off x="684213" y="2895600"/>
            <a:ext cx="6257925" cy="2133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88582" name="Oval 6"/>
          <p:cNvSpPr>
            <a:spLocks noChangeArrowheads="1"/>
          </p:cNvSpPr>
          <p:nvPr/>
        </p:nvSpPr>
        <p:spPr bwMode="auto">
          <a:xfrm>
            <a:off x="669925" y="2895600"/>
            <a:ext cx="5276850" cy="2133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88583" name="Oval 7"/>
          <p:cNvSpPr>
            <a:spLocks noChangeArrowheads="1"/>
          </p:cNvSpPr>
          <p:nvPr/>
        </p:nvSpPr>
        <p:spPr bwMode="auto">
          <a:xfrm>
            <a:off x="684213" y="2971800"/>
            <a:ext cx="4237037" cy="1905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88584" name="Oval 8"/>
          <p:cNvSpPr>
            <a:spLocks noChangeArrowheads="1"/>
          </p:cNvSpPr>
          <p:nvPr/>
        </p:nvSpPr>
        <p:spPr bwMode="auto">
          <a:xfrm>
            <a:off x="682625" y="3124200"/>
            <a:ext cx="3341688" cy="1600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88585" name="Oval 9"/>
          <p:cNvSpPr>
            <a:spLocks noChangeArrowheads="1"/>
          </p:cNvSpPr>
          <p:nvPr/>
        </p:nvSpPr>
        <p:spPr bwMode="auto">
          <a:xfrm>
            <a:off x="669925" y="3200400"/>
            <a:ext cx="2265363" cy="1447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88586" name="Text Box 10"/>
          <p:cNvSpPr txBox="1">
            <a:spLocks noChangeArrowheads="1"/>
          </p:cNvSpPr>
          <p:nvPr/>
        </p:nvSpPr>
        <p:spPr bwMode="auto">
          <a:xfrm>
            <a:off x="936625" y="3665538"/>
            <a:ext cx="18097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黑体" pitchFamily="49" charset="-122"/>
              </a:rPr>
              <a:t>终极目标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黑体" pitchFamily="49" charset="-122"/>
              </a:rPr>
              <a:t>（企业的真谛）</a:t>
            </a:r>
          </a:p>
        </p:txBody>
      </p:sp>
      <p:sp>
        <p:nvSpPr>
          <p:cNvPr id="4888587" name="Text Box 11"/>
          <p:cNvSpPr txBox="1">
            <a:spLocks noChangeArrowheads="1"/>
          </p:cNvSpPr>
          <p:nvPr/>
        </p:nvSpPr>
        <p:spPr bwMode="auto">
          <a:xfrm>
            <a:off x="2554288" y="3676650"/>
            <a:ext cx="14097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黑体" pitchFamily="49" charset="-122"/>
              </a:rPr>
              <a:t>总体目标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黑体" pitchFamily="49" charset="-122"/>
              </a:rPr>
              <a:t>（企业核心轴）</a:t>
            </a:r>
          </a:p>
        </p:txBody>
      </p:sp>
      <p:sp>
        <p:nvSpPr>
          <p:cNvPr id="4888588" name="Text Box 12"/>
          <p:cNvSpPr txBox="1">
            <a:spLocks noChangeArrowheads="1"/>
          </p:cNvSpPr>
          <p:nvPr/>
        </p:nvSpPr>
        <p:spPr bwMode="auto">
          <a:xfrm>
            <a:off x="3949700" y="3692525"/>
            <a:ext cx="1066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黑体" pitchFamily="49" charset="-122"/>
              </a:rPr>
              <a:t>长期目标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黑体" pitchFamily="49" charset="-122"/>
              </a:rPr>
              <a:t>（</a:t>
            </a:r>
            <a:r>
              <a:rPr lang="en-US" altLang="zh-CN" sz="1600" b="1">
                <a:solidFill>
                  <a:srgbClr val="000000"/>
                </a:solidFill>
                <a:latin typeface="黑体" pitchFamily="49" charset="-122"/>
              </a:rPr>
              <a:t>5-10</a:t>
            </a:r>
            <a:r>
              <a:rPr lang="zh-CN" altLang="en-US" sz="1600" b="1">
                <a:solidFill>
                  <a:srgbClr val="000000"/>
                </a:solidFill>
                <a:latin typeface="黑体" pitchFamily="49" charset="-122"/>
              </a:rPr>
              <a:t>年）</a:t>
            </a:r>
          </a:p>
        </p:txBody>
      </p:sp>
      <p:sp>
        <p:nvSpPr>
          <p:cNvPr id="4888589" name="Text Box 13"/>
          <p:cNvSpPr txBox="1">
            <a:spLocks noChangeArrowheads="1"/>
          </p:cNvSpPr>
          <p:nvPr/>
        </p:nvSpPr>
        <p:spPr bwMode="auto">
          <a:xfrm>
            <a:off x="4918075" y="3692525"/>
            <a:ext cx="11303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黑体" pitchFamily="49" charset="-122"/>
              </a:rPr>
              <a:t>中期目标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黑体" pitchFamily="49" charset="-122"/>
              </a:rPr>
              <a:t>（</a:t>
            </a:r>
            <a:r>
              <a:rPr lang="en-US" altLang="zh-CN" sz="1600" b="1">
                <a:solidFill>
                  <a:srgbClr val="000000"/>
                </a:solidFill>
                <a:latin typeface="黑体" pitchFamily="49" charset="-122"/>
              </a:rPr>
              <a:t>2-3</a:t>
            </a:r>
            <a:r>
              <a:rPr lang="zh-CN" altLang="en-US" sz="1600" b="1">
                <a:solidFill>
                  <a:srgbClr val="000000"/>
                </a:solidFill>
                <a:latin typeface="黑体" pitchFamily="49" charset="-122"/>
              </a:rPr>
              <a:t>年）</a:t>
            </a:r>
          </a:p>
        </p:txBody>
      </p:sp>
      <p:sp>
        <p:nvSpPr>
          <p:cNvPr id="4888590" name="Text Box 14"/>
          <p:cNvSpPr txBox="1">
            <a:spLocks noChangeArrowheads="1"/>
          </p:cNvSpPr>
          <p:nvPr/>
        </p:nvSpPr>
        <p:spPr bwMode="auto">
          <a:xfrm>
            <a:off x="5857875" y="3694113"/>
            <a:ext cx="11525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黑体" pitchFamily="49" charset="-122"/>
              </a:rPr>
              <a:t>短期目标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黑体" pitchFamily="49" charset="-122"/>
              </a:rPr>
              <a:t>（</a:t>
            </a:r>
            <a:r>
              <a:rPr lang="en-US" altLang="zh-CN" sz="1600" b="1">
                <a:solidFill>
                  <a:srgbClr val="000000"/>
                </a:solidFill>
                <a:latin typeface="黑体" pitchFamily="49" charset="-122"/>
              </a:rPr>
              <a:t>0.5-1</a:t>
            </a:r>
            <a:r>
              <a:rPr lang="zh-CN" altLang="en-US" sz="1600" b="1">
                <a:solidFill>
                  <a:srgbClr val="000000"/>
                </a:solidFill>
                <a:latin typeface="黑体" pitchFamily="49" charset="-122"/>
              </a:rPr>
              <a:t>年）</a:t>
            </a:r>
          </a:p>
        </p:txBody>
      </p:sp>
      <p:sp>
        <p:nvSpPr>
          <p:cNvPr id="4888591" name="Text Box 15"/>
          <p:cNvSpPr txBox="1">
            <a:spLocks noChangeArrowheads="1"/>
          </p:cNvSpPr>
          <p:nvPr/>
        </p:nvSpPr>
        <p:spPr bwMode="auto">
          <a:xfrm>
            <a:off x="6824663" y="3706813"/>
            <a:ext cx="158115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黑体" pitchFamily="49" charset="-122"/>
              </a:rPr>
              <a:t>近期目标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黑体" pitchFamily="49" charset="-122"/>
              </a:rPr>
              <a:t>（月、周、日等）</a:t>
            </a:r>
          </a:p>
        </p:txBody>
      </p:sp>
      <p:sp>
        <p:nvSpPr>
          <p:cNvPr id="4888592" name="AutoShape 16"/>
          <p:cNvSpPr>
            <a:spLocks noChangeArrowheads="1"/>
          </p:cNvSpPr>
          <p:nvPr/>
        </p:nvSpPr>
        <p:spPr bwMode="auto">
          <a:xfrm>
            <a:off x="2209800" y="2438400"/>
            <a:ext cx="5257800" cy="609600"/>
          </a:xfrm>
          <a:prstGeom prst="rightArrow">
            <a:avLst>
              <a:gd name="adj1" fmla="val 50000"/>
              <a:gd name="adj2" fmla="val 215625"/>
            </a:avLst>
          </a:prstGeom>
          <a:solidFill>
            <a:srgbClr val="FFFF99">
              <a:alpha val="69000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88593" name="AutoShape 17"/>
          <p:cNvSpPr>
            <a:spLocks noChangeArrowheads="1"/>
          </p:cNvSpPr>
          <p:nvPr/>
        </p:nvSpPr>
        <p:spPr bwMode="auto">
          <a:xfrm>
            <a:off x="2209800" y="4800600"/>
            <a:ext cx="5257800" cy="533400"/>
          </a:xfrm>
          <a:prstGeom prst="rightArrow">
            <a:avLst>
              <a:gd name="adj1" fmla="val 50000"/>
              <a:gd name="adj2" fmla="val 246429"/>
            </a:avLst>
          </a:prstGeom>
          <a:solidFill>
            <a:srgbClr val="FFFF99">
              <a:alpha val="70000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88596" name="AutoShape 20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习惯二、以终为始</a:t>
            </a:r>
          </a:p>
        </p:txBody>
      </p:sp>
      <p:sp>
        <p:nvSpPr>
          <p:cNvPr id="4888597" name="WordArt 21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  <p:sp>
        <p:nvSpPr>
          <p:cNvPr id="4888598" name="Rectangle 22">
            <a:hlinkClick r:id="rId3"/>
          </p:cNvPr>
          <p:cNvSpPr>
            <a:spLocks noChangeArrowheads="1"/>
          </p:cNvSpPr>
          <p:nvPr/>
        </p:nvSpPr>
        <p:spPr bwMode="auto">
          <a:xfrm>
            <a:off x="5795963" y="6237288"/>
            <a:ext cx="2622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kumimoji="0" lang="zh-CN" altLang="en-US" sz="1600">
                <a:solidFill>
                  <a:srgbClr val="48486C"/>
                </a:solidFill>
                <a:latin typeface="宋体" pitchFamily="2" charset="-122"/>
                <a:ea typeface="宋体" pitchFamily="2" charset="-122"/>
              </a:rPr>
              <a:t>各部门目标分解、销售工作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859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7CA272-D223-4EB6-AB5A-CF933EC3E5B8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4889602" name="AutoShape 2"/>
          <p:cNvSpPr>
            <a:spLocks noRot="1" noChangeArrowheads="1"/>
          </p:cNvSpPr>
          <p:nvPr/>
        </p:nvSpPr>
        <p:spPr bwMode="gray">
          <a:xfrm>
            <a:off x="1979613" y="765175"/>
            <a:ext cx="4965700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663300"/>
                </a:solidFill>
              </a:rPr>
              <a:t>戴明</a:t>
            </a:r>
            <a:r>
              <a:rPr lang="en-US" altLang="zh-CN" sz="3200" b="1">
                <a:solidFill>
                  <a:srgbClr val="663300"/>
                </a:solidFill>
              </a:rPr>
              <a:t>PDCA</a:t>
            </a:r>
            <a:r>
              <a:rPr lang="zh-CN" altLang="en-US" sz="3200" b="1">
                <a:solidFill>
                  <a:srgbClr val="663300"/>
                </a:solidFill>
              </a:rPr>
              <a:t>管理循环</a:t>
            </a:r>
          </a:p>
        </p:txBody>
      </p:sp>
      <p:grpSp>
        <p:nvGrpSpPr>
          <p:cNvPr id="4889603" name="Group 3"/>
          <p:cNvGrpSpPr>
            <a:grpSpLocks/>
          </p:cNvGrpSpPr>
          <p:nvPr/>
        </p:nvGrpSpPr>
        <p:grpSpPr bwMode="auto">
          <a:xfrm>
            <a:off x="1905000" y="1524000"/>
            <a:ext cx="5762625" cy="5334000"/>
            <a:chOff x="1200" y="960"/>
            <a:chExt cx="3424" cy="3360"/>
          </a:xfrm>
        </p:grpSpPr>
        <p:sp>
          <p:nvSpPr>
            <p:cNvPr id="4889604" name="Oval 4"/>
            <p:cNvSpPr>
              <a:spLocks noChangeArrowheads="1"/>
            </p:cNvSpPr>
            <p:nvPr/>
          </p:nvSpPr>
          <p:spPr bwMode="auto">
            <a:xfrm>
              <a:off x="2256" y="2064"/>
              <a:ext cx="960" cy="96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342900" indent="-342900" algn="ctr"/>
              <a:endParaRPr lang="zh-CN" altLang="zh-CN" sz="2800" b="1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4889605" name="Oval 5"/>
            <p:cNvSpPr>
              <a:spLocks noChangeArrowheads="1"/>
            </p:cNvSpPr>
            <p:nvPr/>
          </p:nvSpPr>
          <p:spPr bwMode="auto">
            <a:xfrm>
              <a:off x="1200" y="960"/>
              <a:ext cx="3264" cy="321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89606" name="Line 6"/>
            <p:cNvSpPr>
              <a:spLocks noChangeShapeType="1"/>
            </p:cNvSpPr>
            <p:nvPr/>
          </p:nvSpPr>
          <p:spPr bwMode="auto">
            <a:xfrm>
              <a:off x="1200" y="2544"/>
              <a:ext cx="32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89607" name="Line 7"/>
            <p:cNvSpPr>
              <a:spLocks noChangeShapeType="1"/>
            </p:cNvSpPr>
            <p:nvPr/>
          </p:nvSpPr>
          <p:spPr bwMode="auto">
            <a:xfrm>
              <a:off x="2736" y="960"/>
              <a:ext cx="0" cy="32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89608" name="Line 8"/>
            <p:cNvSpPr>
              <a:spLocks noChangeShapeType="1"/>
            </p:cNvSpPr>
            <p:nvPr/>
          </p:nvSpPr>
          <p:spPr bwMode="auto">
            <a:xfrm>
              <a:off x="2016" y="1200"/>
              <a:ext cx="528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89609" name="Line 9"/>
            <p:cNvSpPr>
              <a:spLocks noChangeShapeType="1"/>
            </p:cNvSpPr>
            <p:nvPr/>
          </p:nvSpPr>
          <p:spPr bwMode="auto">
            <a:xfrm>
              <a:off x="1392" y="1824"/>
              <a:ext cx="912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89610" name="Line 10"/>
            <p:cNvSpPr>
              <a:spLocks noChangeShapeType="1"/>
            </p:cNvSpPr>
            <p:nvPr/>
          </p:nvSpPr>
          <p:spPr bwMode="auto">
            <a:xfrm flipV="1">
              <a:off x="1344" y="2832"/>
              <a:ext cx="100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89611" name="Line 11"/>
            <p:cNvSpPr>
              <a:spLocks noChangeShapeType="1"/>
            </p:cNvSpPr>
            <p:nvPr/>
          </p:nvSpPr>
          <p:spPr bwMode="auto">
            <a:xfrm flipV="1">
              <a:off x="1920" y="2976"/>
              <a:ext cx="576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89612" name="Line 12"/>
            <p:cNvSpPr>
              <a:spLocks noChangeShapeType="1"/>
            </p:cNvSpPr>
            <p:nvPr/>
          </p:nvSpPr>
          <p:spPr bwMode="auto">
            <a:xfrm flipH="1">
              <a:off x="2976" y="1152"/>
              <a:ext cx="576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89613" name="Line 13"/>
            <p:cNvSpPr>
              <a:spLocks noChangeShapeType="1"/>
            </p:cNvSpPr>
            <p:nvPr/>
          </p:nvSpPr>
          <p:spPr bwMode="auto">
            <a:xfrm flipH="1">
              <a:off x="3168" y="1728"/>
              <a:ext cx="1056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89614" name="Line 14"/>
            <p:cNvSpPr>
              <a:spLocks noChangeShapeType="1"/>
            </p:cNvSpPr>
            <p:nvPr/>
          </p:nvSpPr>
          <p:spPr bwMode="auto">
            <a:xfrm flipH="1" flipV="1">
              <a:off x="2976" y="2976"/>
              <a:ext cx="528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89615" name="Line 15"/>
            <p:cNvSpPr>
              <a:spLocks noChangeShapeType="1"/>
            </p:cNvSpPr>
            <p:nvPr/>
          </p:nvSpPr>
          <p:spPr bwMode="auto">
            <a:xfrm flipH="1" flipV="1">
              <a:off x="3120" y="2832"/>
              <a:ext cx="1152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89616" name="Text Box 16"/>
            <p:cNvSpPr txBox="1">
              <a:spLocks noChangeArrowheads="1"/>
            </p:cNvSpPr>
            <p:nvPr/>
          </p:nvSpPr>
          <p:spPr bwMode="auto">
            <a:xfrm>
              <a:off x="2816" y="2160"/>
              <a:ext cx="33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rgbClr val="000000"/>
                  </a:solidFill>
                  <a:latin typeface="黑体" pitchFamily="49" charset="-122"/>
                </a:rPr>
                <a:t>P</a:t>
              </a:r>
            </a:p>
          </p:txBody>
        </p:sp>
        <p:sp>
          <p:nvSpPr>
            <p:cNvPr id="4889617" name="Text Box 17"/>
            <p:cNvSpPr txBox="1">
              <a:spLocks noChangeArrowheads="1"/>
            </p:cNvSpPr>
            <p:nvPr/>
          </p:nvSpPr>
          <p:spPr bwMode="auto">
            <a:xfrm>
              <a:off x="2789" y="2559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rgbClr val="000000"/>
                  </a:solidFill>
                  <a:latin typeface="黑体" pitchFamily="49" charset="-122"/>
                </a:rPr>
                <a:t>D</a:t>
              </a:r>
            </a:p>
          </p:txBody>
        </p:sp>
        <p:sp>
          <p:nvSpPr>
            <p:cNvPr id="4889618" name="Text Box 18"/>
            <p:cNvSpPr txBox="1">
              <a:spLocks noChangeArrowheads="1"/>
            </p:cNvSpPr>
            <p:nvPr/>
          </p:nvSpPr>
          <p:spPr bwMode="auto">
            <a:xfrm>
              <a:off x="2445" y="2568"/>
              <a:ext cx="25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rgbClr val="000000"/>
                  </a:solidFill>
                  <a:latin typeface="黑体" pitchFamily="49" charset="-122"/>
                </a:rPr>
                <a:t>C</a:t>
              </a:r>
            </a:p>
          </p:txBody>
        </p:sp>
        <p:sp>
          <p:nvSpPr>
            <p:cNvPr id="4889619" name="Text Box 19"/>
            <p:cNvSpPr txBox="1">
              <a:spLocks noChangeArrowheads="1"/>
            </p:cNvSpPr>
            <p:nvPr/>
          </p:nvSpPr>
          <p:spPr bwMode="auto">
            <a:xfrm>
              <a:off x="2453" y="2160"/>
              <a:ext cx="33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rgbClr val="000000"/>
                  </a:solidFill>
                  <a:latin typeface="黑体" pitchFamily="49" charset="-122"/>
                </a:rPr>
                <a:t>A</a:t>
              </a:r>
            </a:p>
          </p:txBody>
        </p:sp>
        <p:sp>
          <p:nvSpPr>
            <p:cNvPr id="4889620" name="Text Box 20"/>
            <p:cNvSpPr txBox="1">
              <a:spLocks noChangeArrowheads="1"/>
            </p:cNvSpPr>
            <p:nvPr/>
          </p:nvSpPr>
          <p:spPr bwMode="auto">
            <a:xfrm>
              <a:off x="2208" y="1104"/>
              <a:ext cx="57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  <a:latin typeface="黑体" pitchFamily="49" charset="-122"/>
                </a:rPr>
                <a:t>建立基准</a:t>
              </a:r>
            </a:p>
          </p:txBody>
        </p:sp>
        <p:sp>
          <p:nvSpPr>
            <p:cNvPr id="4889621" name="Text Box 21"/>
            <p:cNvSpPr txBox="1">
              <a:spLocks noChangeArrowheads="1"/>
            </p:cNvSpPr>
            <p:nvPr/>
          </p:nvSpPr>
          <p:spPr bwMode="auto">
            <a:xfrm>
              <a:off x="1649" y="1525"/>
              <a:ext cx="652" cy="4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  <a:latin typeface="黑体" pitchFamily="49" charset="-122"/>
                </a:rPr>
                <a:t>问题</a:t>
              </a:r>
            </a:p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  <a:latin typeface="黑体" pitchFamily="49" charset="-122"/>
                </a:rPr>
                <a:t>解决</a:t>
              </a:r>
            </a:p>
          </p:txBody>
        </p:sp>
        <p:sp>
          <p:nvSpPr>
            <p:cNvPr id="4889622" name="Text Box 22"/>
            <p:cNvSpPr txBox="1">
              <a:spLocks noChangeArrowheads="1"/>
            </p:cNvSpPr>
            <p:nvPr/>
          </p:nvSpPr>
          <p:spPr bwMode="auto">
            <a:xfrm>
              <a:off x="1296" y="2208"/>
              <a:ext cx="10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  <a:latin typeface="黑体" pitchFamily="49" charset="-122"/>
                </a:rPr>
                <a:t>调整差异</a:t>
              </a:r>
            </a:p>
          </p:txBody>
        </p:sp>
        <p:sp>
          <p:nvSpPr>
            <p:cNvPr id="4889623" name="Text Box 23"/>
            <p:cNvSpPr txBox="1">
              <a:spLocks noChangeArrowheads="1"/>
            </p:cNvSpPr>
            <p:nvPr/>
          </p:nvSpPr>
          <p:spPr bwMode="auto">
            <a:xfrm>
              <a:off x="1248" y="2640"/>
              <a:ext cx="11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  <a:latin typeface="黑体" pitchFamily="49" charset="-122"/>
                </a:rPr>
                <a:t>找出原因</a:t>
              </a:r>
            </a:p>
          </p:txBody>
        </p:sp>
        <p:sp>
          <p:nvSpPr>
            <p:cNvPr id="4889624" name="Text Box 24"/>
            <p:cNvSpPr txBox="1">
              <a:spLocks noChangeArrowheads="1"/>
            </p:cNvSpPr>
            <p:nvPr/>
          </p:nvSpPr>
          <p:spPr bwMode="auto">
            <a:xfrm>
              <a:off x="1383" y="3158"/>
              <a:ext cx="10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  <a:latin typeface="黑体" pitchFamily="49" charset="-122"/>
                </a:rPr>
                <a:t>发现问题</a:t>
              </a:r>
            </a:p>
          </p:txBody>
        </p:sp>
        <p:sp>
          <p:nvSpPr>
            <p:cNvPr id="4889625" name="Text Box 25"/>
            <p:cNvSpPr txBox="1">
              <a:spLocks noChangeArrowheads="1"/>
            </p:cNvSpPr>
            <p:nvPr/>
          </p:nvSpPr>
          <p:spPr bwMode="auto">
            <a:xfrm>
              <a:off x="2323" y="3264"/>
              <a:ext cx="327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控制跟进</a:t>
              </a:r>
            </a:p>
          </p:txBody>
        </p:sp>
        <p:sp>
          <p:nvSpPr>
            <p:cNvPr id="4889626" name="Text Box 26"/>
            <p:cNvSpPr txBox="1">
              <a:spLocks noChangeArrowheads="1"/>
            </p:cNvSpPr>
            <p:nvPr/>
          </p:nvSpPr>
          <p:spPr bwMode="auto">
            <a:xfrm>
              <a:off x="2854" y="3294"/>
              <a:ext cx="327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  <a:latin typeface="黑体" pitchFamily="49" charset="-122"/>
                </a:rPr>
                <a:t>状况共有</a:t>
              </a:r>
            </a:p>
          </p:txBody>
        </p:sp>
        <p:sp>
          <p:nvSpPr>
            <p:cNvPr id="4889627" name="Text Box 27"/>
            <p:cNvSpPr txBox="1">
              <a:spLocks noChangeArrowheads="1"/>
            </p:cNvSpPr>
            <p:nvPr/>
          </p:nvSpPr>
          <p:spPr bwMode="auto">
            <a:xfrm>
              <a:off x="3216" y="3264"/>
              <a:ext cx="96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  <a:latin typeface="黑体" pitchFamily="49" charset="-122"/>
                </a:rPr>
                <a:t>交付任务</a:t>
              </a:r>
            </a:p>
          </p:txBody>
        </p:sp>
        <p:sp>
          <p:nvSpPr>
            <p:cNvPr id="4889628" name="Text Box 28"/>
            <p:cNvSpPr txBox="1">
              <a:spLocks noChangeArrowheads="1"/>
            </p:cNvSpPr>
            <p:nvPr/>
          </p:nvSpPr>
          <p:spPr bwMode="auto">
            <a:xfrm>
              <a:off x="3424" y="2659"/>
              <a:ext cx="120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  <a:latin typeface="黑体" pitchFamily="49" charset="-122"/>
                </a:rPr>
                <a:t>工作分配</a:t>
              </a:r>
            </a:p>
          </p:txBody>
        </p:sp>
        <p:sp>
          <p:nvSpPr>
            <p:cNvPr id="4889629" name="Text Box 29"/>
            <p:cNvSpPr txBox="1">
              <a:spLocks noChangeArrowheads="1"/>
            </p:cNvSpPr>
            <p:nvPr/>
          </p:nvSpPr>
          <p:spPr bwMode="auto">
            <a:xfrm>
              <a:off x="3334" y="2160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  <a:latin typeface="黑体" pitchFamily="49" charset="-122"/>
                </a:rPr>
                <a:t>健全的判断</a:t>
              </a:r>
            </a:p>
          </p:txBody>
        </p:sp>
        <p:sp>
          <p:nvSpPr>
            <p:cNvPr id="4889630" name="Text Box 30"/>
            <p:cNvSpPr txBox="1">
              <a:spLocks noChangeArrowheads="1"/>
            </p:cNvSpPr>
            <p:nvPr/>
          </p:nvSpPr>
          <p:spPr bwMode="auto">
            <a:xfrm>
              <a:off x="3360" y="1344"/>
              <a:ext cx="864" cy="5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  <a:latin typeface="黑体" pitchFamily="49" charset="-122"/>
                </a:rPr>
                <a:t>拟定计</a:t>
              </a:r>
            </a:p>
            <a:p>
              <a:pPr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  <a:latin typeface="黑体" pitchFamily="49" charset="-122"/>
                </a:rPr>
                <a:t>划方案</a:t>
              </a:r>
            </a:p>
          </p:txBody>
        </p:sp>
        <p:sp>
          <p:nvSpPr>
            <p:cNvPr id="4889631" name="Text Box 31"/>
            <p:cNvSpPr txBox="1">
              <a:spLocks noChangeArrowheads="1"/>
            </p:cNvSpPr>
            <p:nvPr/>
          </p:nvSpPr>
          <p:spPr bwMode="auto">
            <a:xfrm>
              <a:off x="2744" y="1056"/>
              <a:ext cx="52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  <a:latin typeface="黑体" pitchFamily="49" charset="-122"/>
                </a:rPr>
                <a:t>方针策略目标</a:t>
              </a:r>
            </a:p>
          </p:txBody>
        </p:sp>
      </p:grpSp>
      <p:sp>
        <p:nvSpPr>
          <p:cNvPr id="4889634" name="AutoShape 34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习惯二、以终为始</a:t>
            </a:r>
          </a:p>
        </p:txBody>
      </p:sp>
      <p:sp>
        <p:nvSpPr>
          <p:cNvPr id="4889635" name="WordArt 35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67530D-7096-4BA7-92FB-5440294DAFE0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4920322" name="AutoShape 2"/>
          <p:cNvSpPr>
            <a:spLocks noChangeArrowheads="1"/>
          </p:cNvSpPr>
          <p:nvPr>
            <p:ph type="title" idx="4294967295"/>
          </p:nvPr>
        </p:nvSpPr>
        <p:spPr bwMode="gray">
          <a:xfrm>
            <a:off x="1692275" y="765175"/>
            <a:ext cx="5795963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/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/>
          <a:lstStyle/>
          <a:p>
            <a:pPr>
              <a:lnSpc>
                <a:spcPct val="90000"/>
              </a:lnSpc>
            </a:pPr>
            <a:r>
              <a:rPr lang="zh-CN" altLang="en-US" sz="3200" b="1">
                <a:solidFill>
                  <a:srgbClr val="663300"/>
                </a:solidFill>
                <a:ea typeface="黑体" pitchFamily="49" charset="-122"/>
              </a:rPr>
              <a:t>计划的作用、方法与类别</a:t>
            </a:r>
          </a:p>
        </p:txBody>
      </p:sp>
      <p:sp>
        <p:nvSpPr>
          <p:cNvPr id="4920323" name="Text Box 3"/>
          <p:cNvSpPr txBox="1">
            <a:spLocks noChangeArrowheads="1"/>
          </p:cNvSpPr>
          <p:nvPr/>
        </p:nvSpPr>
        <p:spPr bwMode="auto">
          <a:xfrm>
            <a:off x="5148263" y="1498600"/>
            <a:ext cx="2286000" cy="8699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黑体" pitchFamily="49" charset="-122"/>
              </a:rPr>
              <a:t>战略计划</a:t>
            </a:r>
          </a:p>
          <a:p>
            <a:pPr algn="ctr">
              <a:spcBef>
                <a:spcPct val="5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黑体" pitchFamily="49" charset="-122"/>
              </a:rPr>
              <a:t>（全局、长远）</a:t>
            </a:r>
          </a:p>
        </p:txBody>
      </p:sp>
      <p:sp>
        <p:nvSpPr>
          <p:cNvPr id="4920324" name="Text Box 4"/>
          <p:cNvSpPr txBox="1">
            <a:spLocks noChangeArrowheads="1"/>
          </p:cNvSpPr>
          <p:nvPr/>
        </p:nvSpPr>
        <p:spPr bwMode="auto">
          <a:xfrm>
            <a:off x="5148263" y="2757488"/>
            <a:ext cx="2314575" cy="8699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黑体" pitchFamily="49" charset="-122"/>
              </a:rPr>
              <a:t>战术计划</a:t>
            </a:r>
          </a:p>
          <a:p>
            <a:pPr>
              <a:spcBef>
                <a:spcPct val="5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黑体" pitchFamily="49" charset="-122"/>
              </a:rPr>
              <a:t>（贯彻与执行）</a:t>
            </a:r>
          </a:p>
        </p:txBody>
      </p:sp>
      <p:sp>
        <p:nvSpPr>
          <p:cNvPr id="4920325" name="Rectangle 5"/>
          <p:cNvSpPr>
            <a:spLocks noChangeArrowheads="1"/>
          </p:cNvSpPr>
          <p:nvPr/>
        </p:nvSpPr>
        <p:spPr bwMode="auto">
          <a:xfrm>
            <a:off x="4284663" y="3992563"/>
            <a:ext cx="3886200" cy="196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20326" name="Text Box 6"/>
          <p:cNvSpPr txBox="1">
            <a:spLocks noChangeArrowheads="1"/>
          </p:cNvSpPr>
          <p:nvPr/>
        </p:nvSpPr>
        <p:spPr bwMode="auto">
          <a:xfrm>
            <a:off x="4500563" y="4467225"/>
            <a:ext cx="1295400" cy="1368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黑体" pitchFamily="49" charset="-122"/>
              </a:rPr>
              <a:t>专用计划</a:t>
            </a:r>
          </a:p>
          <a:p>
            <a:pPr algn="ctr">
              <a:spcBef>
                <a:spcPct val="5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黑体" pitchFamily="49" charset="-122"/>
              </a:rPr>
              <a:t>规划</a:t>
            </a:r>
          </a:p>
          <a:p>
            <a:pPr algn="ctr">
              <a:spcBef>
                <a:spcPct val="5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黑体" pitchFamily="49" charset="-122"/>
              </a:rPr>
              <a:t>项目</a:t>
            </a:r>
          </a:p>
          <a:p>
            <a:pPr algn="ctr">
              <a:spcBef>
                <a:spcPct val="5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黑体" pitchFamily="49" charset="-122"/>
              </a:rPr>
              <a:t>预算</a:t>
            </a:r>
          </a:p>
        </p:txBody>
      </p:sp>
      <p:sp>
        <p:nvSpPr>
          <p:cNvPr id="4920327" name="Text Box 7"/>
          <p:cNvSpPr txBox="1">
            <a:spLocks noChangeArrowheads="1"/>
          </p:cNvSpPr>
          <p:nvPr/>
        </p:nvSpPr>
        <p:spPr bwMode="auto">
          <a:xfrm>
            <a:off x="6588125" y="4467225"/>
            <a:ext cx="1387475" cy="13684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黑体" pitchFamily="49" charset="-122"/>
              </a:rPr>
              <a:t>常规计划</a:t>
            </a:r>
          </a:p>
          <a:p>
            <a:pPr algn="ctr">
              <a:spcBef>
                <a:spcPct val="5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黑体" pitchFamily="49" charset="-122"/>
              </a:rPr>
              <a:t>政策</a:t>
            </a:r>
          </a:p>
          <a:p>
            <a:pPr algn="ctr">
              <a:spcBef>
                <a:spcPct val="5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黑体" pitchFamily="49" charset="-122"/>
              </a:rPr>
              <a:t>程序</a:t>
            </a:r>
          </a:p>
          <a:p>
            <a:pPr algn="ctr">
              <a:spcBef>
                <a:spcPct val="5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0000"/>
                </a:solidFill>
                <a:latin typeface="黑体" pitchFamily="49" charset="-122"/>
              </a:rPr>
              <a:t>规章</a:t>
            </a:r>
          </a:p>
        </p:txBody>
      </p:sp>
      <p:sp>
        <p:nvSpPr>
          <p:cNvPr id="4920328" name="Text Box 8"/>
          <p:cNvSpPr txBox="1">
            <a:spLocks noChangeArrowheads="1"/>
          </p:cNvSpPr>
          <p:nvPr/>
        </p:nvSpPr>
        <p:spPr bwMode="auto">
          <a:xfrm>
            <a:off x="5508625" y="3922713"/>
            <a:ext cx="1512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黑体" pitchFamily="49" charset="-122"/>
              </a:rPr>
              <a:t>作业计划</a:t>
            </a:r>
          </a:p>
        </p:txBody>
      </p:sp>
      <p:sp>
        <p:nvSpPr>
          <p:cNvPr id="4920329" name="Line 9"/>
          <p:cNvSpPr>
            <a:spLocks noChangeShapeType="1"/>
          </p:cNvSpPr>
          <p:nvPr/>
        </p:nvSpPr>
        <p:spPr bwMode="auto">
          <a:xfrm flipH="1">
            <a:off x="5075238" y="4195763"/>
            <a:ext cx="30480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920330" name="Line 10"/>
          <p:cNvSpPr>
            <a:spLocks noChangeShapeType="1"/>
          </p:cNvSpPr>
          <p:nvPr/>
        </p:nvSpPr>
        <p:spPr bwMode="auto">
          <a:xfrm>
            <a:off x="6948488" y="4195763"/>
            <a:ext cx="30480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920331" name="Line 11"/>
          <p:cNvSpPr>
            <a:spLocks noChangeShapeType="1"/>
          </p:cNvSpPr>
          <p:nvPr/>
        </p:nvSpPr>
        <p:spPr bwMode="auto">
          <a:xfrm>
            <a:off x="5060950" y="5961063"/>
            <a:ext cx="0" cy="227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920332" name="Line 12"/>
          <p:cNvSpPr>
            <a:spLocks noChangeShapeType="1"/>
          </p:cNvSpPr>
          <p:nvPr/>
        </p:nvSpPr>
        <p:spPr bwMode="auto">
          <a:xfrm>
            <a:off x="6804025" y="5961063"/>
            <a:ext cx="9525" cy="227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920333" name="Line 13"/>
          <p:cNvSpPr>
            <a:spLocks noChangeShapeType="1"/>
          </p:cNvSpPr>
          <p:nvPr/>
        </p:nvSpPr>
        <p:spPr bwMode="auto">
          <a:xfrm>
            <a:off x="5060950" y="6165850"/>
            <a:ext cx="3614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4920334" name="Group 14"/>
          <p:cNvGrpSpPr>
            <a:grpSpLocks/>
          </p:cNvGrpSpPr>
          <p:nvPr/>
        </p:nvGrpSpPr>
        <p:grpSpPr bwMode="auto">
          <a:xfrm>
            <a:off x="7880350" y="1587500"/>
            <a:ext cx="795338" cy="4600575"/>
            <a:chOff x="4329" y="1084"/>
            <a:chExt cx="864" cy="3072"/>
          </a:xfrm>
        </p:grpSpPr>
        <p:sp>
          <p:nvSpPr>
            <p:cNvPr id="4920335" name="Line 15"/>
            <p:cNvSpPr>
              <a:spLocks noChangeShapeType="1"/>
            </p:cNvSpPr>
            <p:nvPr/>
          </p:nvSpPr>
          <p:spPr bwMode="auto">
            <a:xfrm flipV="1">
              <a:off x="5193" y="1084"/>
              <a:ext cx="0" cy="30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20336" name="Line 16"/>
            <p:cNvSpPr>
              <a:spLocks noChangeShapeType="1"/>
            </p:cNvSpPr>
            <p:nvPr/>
          </p:nvSpPr>
          <p:spPr bwMode="auto">
            <a:xfrm flipH="1">
              <a:off x="4329" y="1084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20337" name="Line 17"/>
            <p:cNvSpPr>
              <a:spLocks noChangeShapeType="1"/>
            </p:cNvSpPr>
            <p:nvPr/>
          </p:nvSpPr>
          <p:spPr bwMode="auto">
            <a:xfrm flipH="1">
              <a:off x="4377" y="2100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920338" name="Line 18"/>
          <p:cNvSpPr>
            <a:spLocks noChangeShapeType="1"/>
          </p:cNvSpPr>
          <p:nvPr/>
        </p:nvSpPr>
        <p:spPr bwMode="auto">
          <a:xfrm>
            <a:off x="6300788" y="2422525"/>
            <a:ext cx="0" cy="271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920339" name="Line 19"/>
          <p:cNvSpPr>
            <a:spLocks noChangeShapeType="1"/>
          </p:cNvSpPr>
          <p:nvPr/>
        </p:nvSpPr>
        <p:spPr bwMode="auto">
          <a:xfrm>
            <a:off x="6300788" y="37195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920340" name="Line 20"/>
          <p:cNvSpPr>
            <a:spLocks noChangeShapeType="1"/>
          </p:cNvSpPr>
          <p:nvPr/>
        </p:nvSpPr>
        <p:spPr bwMode="auto">
          <a:xfrm>
            <a:off x="3613150" y="165735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920341" name="Line 21"/>
          <p:cNvSpPr>
            <a:spLocks noChangeShapeType="1"/>
          </p:cNvSpPr>
          <p:nvPr/>
        </p:nvSpPr>
        <p:spPr bwMode="auto">
          <a:xfrm>
            <a:off x="3492500" y="3175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920342" name="Line 22"/>
          <p:cNvSpPr>
            <a:spLocks noChangeShapeType="1"/>
          </p:cNvSpPr>
          <p:nvPr/>
        </p:nvSpPr>
        <p:spPr bwMode="auto">
          <a:xfrm>
            <a:off x="3460750" y="5110163"/>
            <a:ext cx="750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920343" name="Line 23"/>
          <p:cNvSpPr>
            <a:spLocks noChangeShapeType="1"/>
          </p:cNvSpPr>
          <p:nvPr/>
        </p:nvSpPr>
        <p:spPr bwMode="auto">
          <a:xfrm>
            <a:off x="3492500" y="3244850"/>
            <a:ext cx="6477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920344" name="Line 24"/>
          <p:cNvSpPr>
            <a:spLocks noChangeShapeType="1"/>
          </p:cNvSpPr>
          <p:nvPr/>
        </p:nvSpPr>
        <p:spPr bwMode="auto">
          <a:xfrm>
            <a:off x="3613150" y="1657350"/>
            <a:ext cx="1895475" cy="1042988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920345" name="Line 25"/>
          <p:cNvSpPr>
            <a:spLocks noChangeShapeType="1"/>
          </p:cNvSpPr>
          <p:nvPr/>
        </p:nvSpPr>
        <p:spPr bwMode="auto">
          <a:xfrm>
            <a:off x="3613150" y="1657350"/>
            <a:ext cx="1246188" cy="2265363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920346" name="Rectangle 26"/>
          <p:cNvSpPr>
            <a:spLocks noChangeArrowheads="1"/>
          </p:cNvSpPr>
          <p:nvPr/>
        </p:nvSpPr>
        <p:spPr bwMode="auto">
          <a:xfrm>
            <a:off x="2555875" y="1412875"/>
            <a:ext cx="898525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高层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管理</a:t>
            </a:r>
          </a:p>
        </p:txBody>
      </p:sp>
      <p:sp>
        <p:nvSpPr>
          <p:cNvPr id="4920347" name="Rectangle 27"/>
          <p:cNvSpPr>
            <a:spLocks noChangeArrowheads="1"/>
          </p:cNvSpPr>
          <p:nvPr/>
        </p:nvSpPr>
        <p:spPr bwMode="auto">
          <a:xfrm>
            <a:off x="2555875" y="2720975"/>
            <a:ext cx="89535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</a:rPr>
              <a:t>中层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</a:rPr>
              <a:t>管理</a:t>
            </a:r>
          </a:p>
        </p:txBody>
      </p:sp>
      <p:sp>
        <p:nvSpPr>
          <p:cNvPr id="4920348" name="Rectangle 28"/>
          <p:cNvSpPr>
            <a:spLocks noChangeArrowheads="1"/>
          </p:cNvSpPr>
          <p:nvPr/>
        </p:nvSpPr>
        <p:spPr bwMode="auto">
          <a:xfrm>
            <a:off x="2484438" y="4556125"/>
            <a:ext cx="89535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</a:rPr>
              <a:t>一线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</a:rPr>
              <a:t>管理</a:t>
            </a:r>
          </a:p>
        </p:txBody>
      </p:sp>
      <p:sp>
        <p:nvSpPr>
          <p:cNvPr id="4920349" name="Rectangle 29"/>
          <p:cNvSpPr>
            <a:spLocks noRot="1" noChangeArrowheads="1"/>
          </p:cNvSpPr>
          <p:nvPr/>
        </p:nvSpPr>
        <p:spPr bwMode="auto">
          <a:xfrm>
            <a:off x="468313" y="1552575"/>
            <a:ext cx="1655762" cy="4468813"/>
          </a:xfrm>
          <a:prstGeom prst="rect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20000"/>
              </a:lnSpc>
              <a:buSzTx/>
              <a:buFont typeface="Wingdings" pitchFamily="2" charset="2"/>
              <a:buChar char="Ø"/>
            </a:pPr>
            <a:r>
              <a:rPr lang="zh-CN" altLang="en-US" sz="2000">
                <a:solidFill>
                  <a:srgbClr val="000000"/>
                </a:solidFill>
              </a:rPr>
              <a:t>应对变化和不确定性；</a:t>
            </a:r>
          </a:p>
          <a:p>
            <a:pPr marL="342900" indent="-342900">
              <a:lnSpc>
                <a:spcPct val="120000"/>
              </a:lnSpc>
              <a:buSzTx/>
              <a:buFont typeface="Wingdings" pitchFamily="2" charset="2"/>
              <a:buChar char="Ø"/>
            </a:pPr>
            <a:r>
              <a:rPr lang="zh-CN" altLang="en-US" sz="2000">
                <a:solidFill>
                  <a:srgbClr val="000000"/>
                </a:solidFill>
              </a:rPr>
              <a:t>使组织集中全力于目标；</a:t>
            </a:r>
          </a:p>
          <a:p>
            <a:pPr marL="342900" indent="-342900">
              <a:lnSpc>
                <a:spcPct val="120000"/>
              </a:lnSpc>
              <a:buSzTx/>
              <a:buFont typeface="Wingdings" pitchFamily="2" charset="2"/>
              <a:buChar char="Ø"/>
            </a:pPr>
            <a:r>
              <a:rPr lang="zh-CN" altLang="en-US" sz="2000">
                <a:solidFill>
                  <a:srgbClr val="000000"/>
                </a:solidFill>
              </a:rPr>
              <a:t>使组织的活动经济合理；</a:t>
            </a:r>
          </a:p>
          <a:p>
            <a:pPr marL="342900" indent="-342900">
              <a:lnSpc>
                <a:spcPct val="120000"/>
              </a:lnSpc>
              <a:buSzTx/>
              <a:buFont typeface="Wingdings" pitchFamily="2" charset="2"/>
              <a:buChar char="Ø"/>
            </a:pPr>
            <a:r>
              <a:rPr lang="zh-CN" altLang="en-US" sz="2000">
                <a:solidFill>
                  <a:srgbClr val="000000"/>
                </a:solidFill>
              </a:rPr>
              <a:t>进行控制的基础；</a:t>
            </a:r>
          </a:p>
        </p:txBody>
      </p:sp>
      <p:sp>
        <p:nvSpPr>
          <p:cNvPr id="4920350" name="Rectangle 30">
            <a:hlinkClick r:id="rId2"/>
          </p:cNvPr>
          <p:cNvSpPr>
            <a:spLocks noChangeArrowheads="1"/>
          </p:cNvSpPr>
          <p:nvPr/>
        </p:nvSpPr>
        <p:spPr bwMode="auto">
          <a:xfrm>
            <a:off x="3563938" y="6261100"/>
            <a:ext cx="30289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农村包围城市、运动山地游击战</a:t>
            </a:r>
          </a:p>
        </p:txBody>
      </p:sp>
      <p:sp>
        <p:nvSpPr>
          <p:cNvPr id="4920351" name="Rectangle 31">
            <a:hlinkClick r:id="rId2"/>
          </p:cNvPr>
          <p:cNvSpPr>
            <a:spLocks noChangeArrowheads="1"/>
          </p:cNvSpPr>
          <p:nvPr/>
        </p:nvSpPr>
        <p:spPr bwMode="auto">
          <a:xfrm>
            <a:off x="6510338" y="6261100"/>
            <a:ext cx="18097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工厂生产运营计划</a:t>
            </a:r>
          </a:p>
        </p:txBody>
      </p:sp>
      <p:sp>
        <p:nvSpPr>
          <p:cNvPr id="4920352" name="AutoShape 32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习惯二、以终为始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0350" grpId="0"/>
      <p:bldP spid="492035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FF1303-8B54-45F1-AB4D-BF83BEE1BC31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4893698" name="AutoShape 2"/>
          <p:cNvSpPr>
            <a:spLocks noChangeArrowheads="1"/>
          </p:cNvSpPr>
          <p:nvPr>
            <p:ph type="title"/>
          </p:nvPr>
        </p:nvSpPr>
        <p:spPr bwMode="gray">
          <a:xfrm>
            <a:off x="1403350" y="765175"/>
            <a:ext cx="5761038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/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/>
          <a:lstStyle/>
          <a:p>
            <a:pPr>
              <a:lnSpc>
                <a:spcPct val="90000"/>
              </a:lnSpc>
            </a:pPr>
            <a:r>
              <a:rPr lang="zh-CN" altLang="en-US" sz="3200" b="1">
                <a:solidFill>
                  <a:srgbClr val="663300"/>
                </a:solidFill>
                <a:ea typeface="黑体" pitchFamily="49" charset="-122"/>
              </a:rPr>
              <a:t>从纸上谈兵化为执行的行动力</a:t>
            </a:r>
          </a:p>
        </p:txBody>
      </p:sp>
      <p:sp>
        <p:nvSpPr>
          <p:cNvPr id="4893699" name="Text Box 3"/>
          <p:cNvSpPr txBox="1">
            <a:spLocks noChangeArrowheads="1"/>
          </p:cNvSpPr>
          <p:nvPr/>
        </p:nvSpPr>
        <p:spPr bwMode="auto">
          <a:xfrm>
            <a:off x="1489075" y="1989138"/>
            <a:ext cx="3810000" cy="415925"/>
          </a:xfrm>
          <a:prstGeom prst="rect">
            <a:avLst/>
          </a:prstGeom>
          <a:solidFill>
            <a:srgbClr val="CCFFCC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Tx/>
              <a:buSzPct val="90000"/>
              <a:buFontTx/>
              <a:buNone/>
            </a:pPr>
            <a:r>
              <a:rPr lang="zh-CN" altLang="en-US" sz="2000">
                <a:solidFill>
                  <a:srgbClr val="1C1C1C"/>
                </a:solidFill>
                <a:latin typeface="黑体" pitchFamily="49" charset="-122"/>
              </a:rPr>
              <a:t>对计划做出详尽的解释 </a:t>
            </a:r>
          </a:p>
        </p:txBody>
      </p:sp>
      <p:sp>
        <p:nvSpPr>
          <p:cNvPr id="4893700" name="Text Box 4"/>
          <p:cNvSpPr txBox="1">
            <a:spLocks noChangeArrowheads="1"/>
          </p:cNvSpPr>
          <p:nvPr/>
        </p:nvSpPr>
        <p:spPr bwMode="auto">
          <a:xfrm>
            <a:off x="1946275" y="2674938"/>
            <a:ext cx="3810000" cy="415925"/>
          </a:xfrm>
          <a:prstGeom prst="rect">
            <a:avLst/>
          </a:prstGeom>
          <a:solidFill>
            <a:srgbClr val="CCFFCC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Tx/>
              <a:buSzPct val="90000"/>
              <a:buFontTx/>
              <a:buNone/>
            </a:pPr>
            <a:r>
              <a:rPr lang="zh-CN" altLang="en-US" sz="2000">
                <a:solidFill>
                  <a:srgbClr val="1C1C1C"/>
                </a:solidFill>
                <a:latin typeface="黑体" pitchFamily="49" charset="-122"/>
              </a:rPr>
              <a:t>将工作目标分割成具体的步骤</a:t>
            </a:r>
            <a:endParaRPr lang="zh-CN" altLang="en-US" sz="3200">
              <a:solidFill>
                <a:srgbClr val="1C1C1C"/>
              </a:solidFill>
              <a:latin typeface="黑体" pitchFamily="49" charset="-122"/>
            </a:endParaRPr>
          </a:p>
        </p:txBody>
      </p:sp>
      <p:sp>
        <p:nvSpPr>
          <p:cNvPr id="4893701" name="Text Box 5"/>
          <p:cNvSpPr txBox="1">
            <a:spLocks noChangeArrowheads="1"/>
          </p:cNvSpPr>
          <p:nvPr/>
        </p:nvSpPr>
        <p:spPr bwMode="auto">
          <a:xfrm>
            <a:off x="2860675" y="3970338"/>
            <a:ext cx="3810000" cy="415925"/>
          </a:xfrm>
          <a:prstGeom prst="rect">
            <a:avLst/>
          </a:prstGeom>
          <a:solidFill>
            <a:srgbClr val="CCFFCC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Tx/>
              <a:buSzPct val="90000"/>
              <a:buFontTx/>
              <a:buNone/>
            </a:pPr>
            <a:r>
              <a:rPr lang="zh-CN" altLang="en-US" sz="2000">
                <a:solidFill>
                  <a:srgbClr val="1C1C1C"/>
                </a:solidFill>
                <a:latin typeface="黑体" pitchFamily="49" charset="-122"/>
              </a:rPr>
              <a:t>简化工作流程、优化人员结构</a:t>
            </a:r>
          </a:p>
        </p:txBody>
      </p:sp>
      <p:sp>
        <p:nvSpPr>
          <p:cNvPr id="4893702" name="Text Box 6"/>
          <p:cNvSpPr txBox="1">
            <a:spLocks noChangeArrowheads="1"/>
          </p:cNvSpPr>
          <p:nvPr/>
        </p:nvSpPr>
        <p:spPr bwMode="auto">
          <a:xfrm>
            <a:off x="2403475" y="3360738"/>
            <a:ext cx="3810000" cy="415925"/>
          </a:xfrm>
          <a:prstGeom prst="rect">
            <a:avLst/>
          </a:prstGeom>
          <a:solidFill>
            <a:srgbClr val="CCFFCC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Tx/>
              <a:buSzPct val="90000"/>
              <a:buFontTx/>
              <a:buNone/>
            </a:pPr>
            <a:r>
              <a:rPr lang="zh-CN" altLang="en-US" sz="2000">
                <a:solidFill>
                  <a:srgbClr val="1C1C1C"/>
                </a:solidFill>
                <a:latin typeface="黑体" pitchFamily="49" charset="-122"/>
              </a:rPr>
              <a:t>制定子计划及落实相关执行者</a:t>
            </a:r>
          </a:p>
        </p:txBody>
      </p:sp>
      <p:sp>
        <p:nvSpPr>
          <p:cNvPr id="4893703" name="Text Box 7"/>
          <p:cNvSpPr txBox="1">
            <a:spLocks noChangeArrowheads="1"/>
          </p:cNvSpPr>
          <p:nvPr/>
        </p:nvSpPr>
        <p:spPr bwMode="auto">
          <a:xfrm>
            <a:off x="3851275" y="5265738"/>
            <a:ext cx="3810000" cy="415925"/>
          </a:xfrm>
          <a:prstGeom prst="rect">
            <a:avLst/>
          </a:prstGeom>
          <a:solidFill>
            <a:srgbClr val="CCFFCC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Tx/>
              <a:buSzPct val="90000"/>
              <a:buFontTx/>
              <a:buNone/>
            </a:pPr>
            <a:r>
              <a:rPr lang="zh-CN" altLang="en-US" sz="2000">
                <a:solidFill>
                  <a:srgbClr val="1C1C1C"/>
                </a:solidFill>
                <a:latin typeface="黑体" pitchFamily="49" charset="-122"/>
              </a:rPr>
              <a:t>执行到位，做正确的事 </a:t>
            </a:r>
          </a:p>
        </p:txBody>
      </p:sp>
      <p:sp>
        <p:nvSpPr>
          <p:cNvPr id="4893704" name="Text Box 8"/>
          <p:cNvSpPr txBox="1">
            <a:spLocks noChangeArrowheads="1"/>
          </p:cNvSpPr>
          <p:nvPr/>
        </p:nvSpPr>
        <p:spPr bwMode="auto">
          <a:xfrm>
            <a:off x="3394075" y="4579938"/>
            <a:ext cx="3810000" cy="415925"/>
          </a:xfrm>
          <a:prstGeom prst="rect">
            <a:avLst/>
          </a:prstGeom>
          <a:solidFill>
            <a:srgbClr val="CCFFCC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Tx/>
              <a:buSzPct val="90000"/>
              <a:buFontTx/>
              <a:buNone/>
            </a:pPr>
            <a:r>
              <a:rPr lang="zh-CN" altLang="en-US" sz="2000">
                <a:solidFill>
                  <a:srgbClr val="1C1C1C"/>
                </a:solidFill>
                <a:latin typeface="黑体" pitchFamily="49" charset="-122"/>
              </a:rPr>
              <a:t>团队齐心协力、通力合作 </a:t>
            </a:r>
          </a:p>
        </p:txBody>
      </p:sp>
      <p:sp>
        <p:nvSpPr>
          <p:cNvPr id="4893710" name="AutoShape 14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习惯二、以终为始</a:t>
            </a:r>
          </a:p>
        </p:txBody>
      </p:sp>
      <p:sp>
        <p:nvSpPr>
          <p:cNvPr id="4893711" name="WordArt 15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  <p:sp>
        <p:nvSpPr>
          <p:cNvPr id="4893712" name="Rectangle 16">
            <a:hlinkClick r:id="rId3"/>
          </p:cNvPr>
          <p:cNvSpPr>
            <a:spLocks noChangeArrowheads="1"/>
          </p:cNvSpPr>
          <p:nvPr/>
        </p:nvSpPr>
        <p:spPr bwMode="auto">
          <a:xfrm>
            <a:off x="6732588" y="6237288"/>
            <a:ext cx="1606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会议专项跟进表</a:t>
            </a:r>
          </a:p>
        </p:txBody>
      </p:sp>
      <p:sp>
        <p:nvSpPr>
          <p:cNvPr id="4893713" name="Rectangle 17">
            <a:hlinkClick r:id="rId3"/>
          </p:cNvPr>
          <p:cNvSpPr>
            <a:spLocks noChangeArrowheads="1"/>
          </p:cNvSpPr>
          <p:nvPr/>
        </p:nvSpPr>
        <p:spPr bwMode="auto">
          <a:xfrm>
            <a:off x="4929188" y="6237288"/>
            <a:ext cx="18097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kumimoji="0" lang="zh-CN" altLang="en-US" sz="1600">
                <a:solidFill>
                  <a:srgbClr val="FF0000"/>
                </a:solidFill>
              </a:rPr>
              <a:t>周计划、工作日志</a:t>
            </a:r>
          </a:p>
        </p:txBody>
      </p:sp>
      <p:sp>
        <p:nvSpPr>
          <p:cNvPr id="4893714" name="Rectangle 18">
            <a:hlinkClick r:id="rId4"/>
          </p:cNvPr>
          <p:cNvSpPr>
            <a:spLocks noChangeArrowheads="1"/>
          </p:cNvSpPr>
          <p:nvPr/>
        </p:nvSpPr>
        <p:spPr bwMode="auto">
          <a:xfrm>
            <a:off x="2916238" y="6237288"/>
            <a:ext cx="20129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kumimoji="0" lang="zh-CN" altLang="en-US" sz="1600">
                <a:solidFill>
                  <a:srgbClr val="FF0000"/>
                </a:solidFill>
              </a:rPr>
              <a:t>年度计划、月度计划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3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3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3712" grpId="0"/>
      <p:bldP spid="4893713" grpId="0"/>
      <p:bldP spid="48937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0943E6-4BB2-4279-B805-3746369F35EE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4894722" name="AutoShape 2"/>
          <p:cNvSpPr>
            <a:spLocks noChangeArrowheads="1"/>
          </p:cNvSpPr>
          <p:nvPr>
            <p:ph type="title" idx="4294967295"/>
          </p:nvPr>
        </p:nvSpPr>
        <p:spPr bwMode="gray">
          <a:xfrm>
            <a:off x="2484438" y="765175"/>
            <a:ext cx="3455987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/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/>
          <a:lstStyle/>
          <a:p>
            <a:pPr>
              <a:lnSpc>
                <a:spcPct val="90000"/>
              </a:lnSpc>
            </a:pPr>
            <a:r>
              <a:rPr lang="zh-CN" altLang="en-US" sz="3200" b="1">
                <a:solidFill>
                  <a:srgbClr val="663300"/>
                </a:solidFill>
                <a:ea typeface="黑体" pitchFamily="49" charset="-122"/>
              </a:rPr>
              <a:t>控制的本质</a:t>
            </a:r>
          </a:p>
        </p:txBody>
      </p:sp>
      <p:sp>
        <p:nvSpPr>
          <p:cNvPr id="4894723" name="Rectangle 3"/>
          <p:cNvSpPr>
            <a:spLocks noChangeArrowheads="1"/>
          </p:cNvSpPr>
          <p:nvPr/>
        </p:nvSpPr>
        <p:spPr bwMode="auto">
          <a:xfrm>
            <a:off x="762000" y="4926013"/>
            <a:ext cx="1066800" cy="5334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0099"/>
                </a:solidFill>
                <a:latin typeface="Times New Roman" pitchFamily="18" charset="0"/>
              </a:rPr>
              <a:t>起点</a:t>
            </a:r>
          </a:p>
        </p:txBody>
      </p:sp>
      <p:sp>
        <p:nvSpPr>
          <p:cNvPr id="4894724" name="Oval 4"/>
          <p:cNvSpPr>
            <a:spLocks noChangeArrowheads="1"/>
          </p:cNvSpPr>
          <p:nvPr/>
        </p:nvSpPr>
        <p:spPr bwMode="auto">
          <a:xfrm>
            <a:off x="6096000" y="1268413"/>
            <a:ext cx="1143000" cy="914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FFC1"/>
                </a:solidFill>
                <a:latin typeface="Times New Roman" pitchFamily="18" charset="0"/>
              </a:rPr>
              <a:t>目标</a:t>
            </a:r>
          </a:p>
        </p:txBody>
      </p:sp>
      <p:sp>
        <p:nvSpPr>
          <p:cNvPr id="4894725" name="Line 5"/>
          <p:cNvSpPr>
            <a:spLocks noChangeShapeType="1"/>
          </p:cNvSpPr>
          <p:nvPr/>
        </p:nvSpPr>
        <p:spPr bwMode="auto">
          <a:xfrm flipV="1">
            <a:off x="1981200" y="2182813"/>
            <a:ext cx="4114800" cy="2895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894726" name="Line 6"/>
          <p:cNvSpPr>
            <a:spLocks noChangeShapeType="1"/>
          </p:cNvSpPr>
          <p:nvPr/>
        </p:nvSpPr>
        <p:spPr bwMode="auto">
          <a:xfrm flipV="1">
            <a:off x="2133600" y="4316413"/>
            <a:ext cx="16002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894727" name="Line 7"/>
          <p:cNvSpPr>
            <a:spLocks noChangeShapeType="1"/>
          </p:cNvSpPr>
          <p:nvPr/>
        </p:nvSpPr>
        <p:spPr bwMode="auto">
          <a:xfrm flipV="1">
            <a:off x="3733800" y="3859213"/>
            <a:ext cx="20574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894728" name="Line 8"/>
          <p:cNvSpPr>
            <a:spLocks noChangeShapeType="1"/>
          </p:cNvSpPr>
          <p:nvPr/>
        </p:nvSpPr>
        <p:spPr bwMode="auto">
          <a:xfrm flipV="1">
            <a:off x="6084888" y="2349500"/>
            <a:ext cx="215900" cy="1362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894729" name="AutoShape 9"/>
          <p:cNvSpPr>
            <a:spLocks noChangeArrowheads="1"/>
          </p:cNvSpPr>
          <p:nvPr/>
        </p:nvSpPr>
        <p:spPr bwMode="auto">
          <a:xfrm rot="2985948">
            <a:off x="4953000" y="3325813"/>
            <a:ext cx="838200" cy="228600"/>
          </a:xfrm>
          <a:prstGeom prst="leftRightArrow">
            <a:avLst>
              <a:gd name="adj1" fmla="val 50000"/>
              <a:gd name="adj2" fmla="val 73333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94730" name="Text Box 10"/>
          <p:cNvSpPr txBox="1">
            <a:spLocks noChangeArrowheads="1"/>
          </p:cNvSpPr>
          <p:nvPr/>
        </p:nvSpPr>
        <p:spPr bwMode="auto">
          <a:xfrm>
            <a:off x="3276600" y="2792413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>
                <a:solidFill>
                  <a:srgbClr val="000000"/>
                </a:solidFill>
                <a:latin typeface="黑体" pitchFamily="49" charset="-122"/>
              </a:rPr>
              <a:t>P</a:t>
            </a:r>
          </a:p>
        </p:txBody>
      </p:sp>
      <p:sp>
        <p:nvSpPr>
          <p:cNvPr id="4894731" name="Text Box 11"/>
          <p:cNvSpPr txBox="1">
            <a:spLocks noChangeArrowheads="1"/>
          </p:cNvSpPr>
          <p:nvPr/>
        </p:nvSpPr>
        <p:spPr bwMode="auto">
          <a:xfrm>
            <a:off x="4267200" y="4468813"/>
            <a:ext cx="1143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>
                <a:solidFill>
                  <a:srgbClr val="000000"/>
                </a:solidFill>
                <a:latin typeface="黑体" pitchFamily="49" charset="-122"/>
              </a:rPr>
              <a:t>D</a:t>
            </a:r>
          </a:p>
        </p:txBody>
      </p:sp>
      <p:sp>
        <p:nvSpPr>
          <p:cNvPr id="4894732" name="Text Box 12"/>
          <p:cNvSpPr txBox="1">
            <a:spLocks noChangeArrowheads="1"/>
          </p:cNvSpPr>
          <p:nvPr/>
        </p:nvSpPr>
        <p:spPr bwMode="auto">
          <a:xfrm>
            <a:off x="4643438" y="3429000"/>
            <a:ext cx="685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>
                <a:solidFill>
                  <a:srgbClr val="000000"/>
                </a:solidFill>
                <a:latin typeface="黑体" pitchFamily="49" charset="-122"/>
              </a:rPr>
              <a:t>C</a:t>
            </a:r>
          </a:p>
        </p:txBody>
      </p:sp>
      <p:sp>
        <p:nvSpPr>
          <p:cNvPr id="4894733" name="Text Box 13"/>
          <p:cNvSpPr txBox="1">
            <a:spLocks noChangeArrowheads="1"/>
          </p:cNvSpPr>
          <p:nvPr/>
        </p:nvSpPr>
        <p:spPr bwMode="auto">
          <a:xfrm>
            <a:off x="6248400" y="2944813"/>
            <a:ext cx="106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>
                <a:solidFill>
                  <a:srgbClr val="000000"/>
                </a:solidFill>
                <a:latin typeface="黑体" pitchFamily="49" charset="-122"/>
              </a:rPr>
              <a:t>A</a:t>
            </a:r>
          </a:p>
        </p:txBody>
      </p:sp>
      <p:sp>
        <p:nvSpPr>
          <p:cNvPr id="4894734" name="Text Box 14"/>
          <p:cNvSpPr txBox="1">
            <a:spLocks noChangeArrowheads="1"/>
          </p:cNvSpPr>
          <p:nvPr/>
        </p:nvSpPr>
        <p:spPr bwMode="auto">
          <a:xfrm>
            <a:off x="827088" y="5611813"/>
            <a:ext cx="770731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99"/>
                </a:solidFill>
                <a:latin typeface="黑体" pitchFamily="49" charset="-122"/>
              </a:rPr>
              <a:t>事前控制       事中控制       事后控制</a:t>
            </a:r>
          </a:p>
        </p:txBody>
      </p:sp>
      <p:sp>
        <p:nvSpPr>
          <p:cNvPr id="4894735" name="Text Box 15"/>
          <p:cNvSpPr txBox="1">
            <a:spLocks noChangeArrowheads="1"/>
          </p:cNvSpPr>
          <p:nvPr/>
        </p:nvSpPr>
        <p:spPr bwMode="auto">
          <a:xfrm>
            <a:off x="4573588" y="2994025"/>
            <a:ext cx="19431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chemeClr val="hlink"/>
                </a:solidFill>
                <a:latin typeface="黑体" pitchFamily="49" charset="-122"/>
              </a:rPr>
              <a:t>差   距</a:t>
            </a:r>
          </a:p>
        </p:txBody>
      </p:sp>
      <p:sp>
        <p:nvSpPr>
          <p:cNvPr id="4894740" name="AutoShape 20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习惯二、以终为始</a:t>
            </a:r>
          </a:p>
        </p:txBody>
      </p:sp>
      <p:sp>
        <p:nvSpPr>
          <p:cNvPr id="4894741" name="WordArt 21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  <p:sp>
        <p:nvSpPr>
          <p:cNvPr id="4894742" name="Rectangle 22">
            <a:hlinkClick r:id="rId3"/>
          </p:cNvPr>
          <p:cNvSpPr>
            <a:spLocks noChangeArrowheads="1"/>
          </p:cNvSpPr>
          <p:nvPr/>
        </p:nvSpPr>
        <p:spPr bwMode="auto">
          <a:xfrm>
            <a:off x="5694363" y="6261100"/>
            <a:ext cx="2622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将在外军令有所不授、亮剑</a:t>
            </a:r>
          </a:p>
        </p:txBody>
      </p:sp>
      <p:sp>
        <p:nvSpPr>
          <p:cNvPr id="4894743" name="Rectangle 23">
            <a:hlinkClick r:id="rId4"/>
          </p:cNvPr>
          <p:cNvSpPr>
            <a:spLocks noChangeArrowheads="1"/>
          </p:cNvSpPr>
          <p:nvPr/>
        </p:nvSpPr>
        <p:spPr bwMode="auto">
          <a:xfrm>
            <a:off x="4067175" y="6269038"/>
            <a:ext cx="1606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麦当劳的执行力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4742" grpId="0"/>
      <p:bldP spid="4894743" grpId="0"/>
      <p:bldP spid="489474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BCA459-AFAB-40D5-AA7E-83DFB00ADA01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4899842" name="AutoShape 2"/>
          <p:cNvSpPr>
            <a:spLocks noChangeArrowheads="1"/>
          </p:cNvSpPr>
          <p:nvPr>
            <p:ph type="title"/>
          </p:nvPr>
        </p:nvSpPr>
        <p:spPr bwMode="gray">
          <a:xfrm>
            <a:off x="1835150" y="765175"/>
            <a:ext cx="5260975" cy="11303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/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/>
          <a:lstStyle/>
          <a:p>
            <a:pPr>
              <a:lnSpc>
                <a:spcPct val="90000"/>
              </a:lnSpc>
            </a:pPr>
            <a:r>
              <a:rPr kumimoji="0" lang="zh-CN" altLang="en-US" sz="3200" b="1">
                <a:solidFill>
                  <a:srgbClr val="000000"/>
                </a:solidFill>
                <a:ea typeface="黑体" pitchFamily="49" charset="-122"/>
              </a:rPr>
              <a:t>要 事 第 一</a:t>
            </a:r>
            <a:br>
              <a:rPr kumimoji="0" lang="zh-CN" altLang="en-US" sz="3200" b="1">
                <a:solidFill>
                  <a:srgbClr val="000000"/>
                </a:solidFill>
                <a:ea typeface="黑体" pitchFamily="49" charset="-122"/>
              </a:rPr>
            </a:br>
            <a:r>
              <a:rPr kumimoji="0" lang="en-US" altLang="zh-CN" sz="3200" b="1">
                <a:solidFill>
                  <a:srgbClr val="000000"/>
                </a:solidFill>
                <a:ea typeface="黑体" pitchFamily="49" charset="-122"/>
              </a:rPr>
              <a:t>Put First Things First</a:t>
            </a:r>
            <a:endParaRPr kumimoji="0" lang="en-US" altLang="zh-CN" sz="3200" b="1">
              <a:solidFill>
                <a:srgbClr val="000000"/>
              </a:solidFill>
              <a:ea typeface="黑体" pitchFamily="49" charset="-122"/>
              <a:hlinkClick r:id="" action="ppaction://noaction"/>
            </a:endParaRPr>
          </a:p>
        </p:txBody>
      </p:sp>
      <p:sp>
        <p:nvSpPr>
          <p:cNvPr id="4899843" name="Text Box 3"/>
          <p:cNvSpPr txBox="1">
            <a:spLocks noChangeArrowheads="1"/>
          </p:cNvSpPr>
          <p:nvPr/>
        </p:nvSpPr>
        <p:spPr bwMode="auto">
          <a:xfrm>
            <a:off x="684213" y="2205038"/>
            <a:ext cx="6096000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勤奋，运气或灵活的手段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固然重要，却非关键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惟有掌握重点才是成功不二的法则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辨别事情的轻重缓急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急所当急，充分授权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是个人管理的钥匙</a:t>
            </a:r>
          </a:p>
        </p:txBody>
      </p:sp>
      <p:sp>
        <p:nvSpPr>
          <p:cNvPr id="4899844" name="Text Box 4"/>
          <p:cNvSpPr txBox="1">
            <a:spLocks noChangeArrowheads="1"/>
          </p:cNvSpPr>
          <p:nvPr/>
        </p:nvSpPr>
        <p:spPr bwMode="auto">
          <a:xfrm>
            <a:off x="7740650" y="1989138"/>
            <a:ext cx="733425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>
                <a:solidFill>
                  <a:srgbClr val="FF0066"/>
                </a:solidFill>
                <a:latin typeface="Times New Roman" pitchFamily="18" charset="0"/>
                <a:ea typeface="宋体" pitchFamily="2" charset="-122"/>
              </a:rPr>
              <a:t>个 人 管 理 的 习 惯</a:t>
            </a:r>
          </a:p>
        </p:txBody>
      </p:sp>
      <p:pic>
        <p:nvPicPr>
          <p:cNvPr id="4899845" name="Picture 5" descr="CT49A"/>
          <p:cNvPicPr>
            <a:picLocks noChangeAspect="1" noChangeArrowheads="1"/>
          </p:cNvPicPr>
          <p:nvPr/>
        </p:nvPicPr>
        <p:blipFill>
          <a:blip r:embed="rId2"/>
          <a:srcRect l="28261" t="16063" r="23914" b="19231"/>
          <a:stretch>
            <a:fillRect/>
          </a:stretch>
        </p:blipFill>
        <p:spPr bwMode="auto">
          <a:xfrm>
            <a:off x="5219700" y="5084763"/>
            <a:ext cx="1728788" cy="13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99847" name="AutoShape 7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习惯三、要事第一</a:t>
            </a:r>
          </a:p>
        </p:txBody>
      </p:sp>
      <p:sp>
        <p:nvSpPr>
          <p:cNvPr id="4899848" name="WordArt 8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74AFDC-D228-41CC-B0F0-D4536CAF977E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4725762" name="Text Box 2"/>
          <p:cNvSpPr txBox="1">
            <a:spLocks noChangeArrowheads="1"/>
          </p:cNvSpPr>
          <p:nvPr/>
        </p:nvSpPr>
        <p:spPr bwMode="auto">
          <a:xfrm>
            <a:off x="827088" y="2133600"/>
            <a:ext cx="7391400" cy="283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673100" indent="-673100">
              <a:lnSpc>
                <a:spcPct val="120000"/>
              </a:lnSpc>
              <a:buClrTx/>
              <a:buSzTx/>
              <a:buFontTx/>
              <a:buChar char="•"/>
            </a:pPr>
            <a:r>
              <a:rPr lang="zh-CN" altLang="en-US" sz="3600" b="1">
                <a:solidFill>
                  <a:srgbClr val="000000"/>
                </a:solidFill>
                <a:latin typeface="黑体" pitchFamily="49" charset="-122"/>
              </a:rPr>
              <a:t>时间是运动的物质的存在形式，没有物质</a:t>
            </a:r>
            <a:r>
              <a:rPr lang="en-US" altLang="zh-CN" sz="3600" b="1">
                <a:solidFill>
                  <a:srgbClr val="000000"/>
                </a:solidFill>
                <a:latin typeface="黑体" pitchFamily="49" charset="-122"/>
              </a:rPr>
              <a:t>,</a:t>
            </a:r>
            <a:r>
              <a:rPr lang="zh-CN" altLang="en-US" sz="3600" b="1">
                <a:solidFill>
                  <a:srgbClr val="000000"/>
                </a:solidFill>
                <a:latin typeface="黑体" pitchFamily="49" charset="-122"/>
              </a:rPr>
              <a:t>也就没有时间</a:t>
            </a:r>
            <a:r>
              <a:rPr lang="en-US" altLang="zh-CN" sz="3600" b="1">
                <a:solidFill>
                  <a:srgbClr val="000000"/>
                </a:solidFill>
                <a:latin typeface="黑体" pitchFamily="49" charset="-122"/>
              </a:rPr>
              <a:t>.</a:t>
            </a:r>
          </a:p>
          <a:p>
            <a:pPr marL="673100" indent="-673100">
              <a:lnSpc>
                <a:spcPct val="120000"/>
              </a:lnSpc>
              <a:buClrTx/>
              <a:buSzTx/>
              <a:buFontTx/>
              <a:buChar char="•"/>
            </a:pPr>
            <a:r>
              <a:rPr lang="zh-CN" altLang="en-US" sz="3600" b="1">
                <a:solidFill>
                  <a:srgbClr val="000000"/>
                </a:solidFill>
                <a:latin typeface="黑体" pitchFamily="49" charset="-122"/>
              </a:rPr>
              <a:t>时间是我们最宝贵的资源，也是最大的敌人</a:t>
            </a:r>
            <a:r>
              <a:rPr lang="en-US" altLang="zh-CN" sz="3600" b="1">
                <a:solidFill>
                  <a:srgbClr val="000000"/>
                </a:solidFill>
                <a:latin typeface="黑体" pitchFamily="49" charset="-122"/>
              </a:rPr>
              <a:t>.</a:t>
            </a:r>
            <a:endParaRPr lang="en-US" altLang="zh-CN" sz="32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4725763" name="AutoShape 3"/>
          <p:cNvSpPr>
            <a:spLocks noChangeArrowheads="1"/>
          </p:cNvSpPr>
          <p:nvPr/>
        </p:nvSpPr>
        <p:spPr bwMode="gray">
          <a:xfrm>
            <a:off x="2627313" y="765175"/>
            <a:ext cx="3241675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663300"/>
                </a:solidFill>
              </a:rPr>
              <a:t>什么是时间？</a:t>
            </a:r>
          </a:p>
        </p:txBody>
      </p:sp>
      <p:pic>
        <p:nvPicPr>
          <p:cNvPr id="4725764" name="Picture 4" descr="slo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0063" y="4581525"/>
            <a:ext cx="2381250" cy="1666875"/>
          </a:xfrm>
          <a:prstGeom prst="rect">
            <a:avLst/>
          </a:prstGeom>
          <a:noFill/>
        </p:spPr>
      </p:pic>
      <p:sp>
        <p:nvSpPr>
          <p:cNvPr id="4725770" name="AutoShape 10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习惯三、要事第一</a:t>
            </a:r>
          </a:p>
        </p:txBody>
      </p:sp>
      <p:sp>
        <p:nvSpPr>
          <p:cNvPr id="4725771" name="WordArt 11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  <p:sp>
        <p:nvSpPr>
          <p:cNvPr id="4725772" name="Rectangle 12"/>
          <p:cNvSpPr>
            <a:spLocks noChangeArrowheads="1"/>
          </p:cNvSpPr>
          <p:nvPr/>
        </p:nvSpPr>
        <p:spPr bwMode="auto">
          <a:xfrm>
            <a:off x="6516688" y="6237288"/>
            <a:ext cx="18097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落在日晷上的阴影</a:t>
            </a:r>
          </a:p>
        </p:txBody>
      </p:sp>
      <p:sp>
        <p:nvSpPr>
          <p:cNvPr id="4725773" name="Rectangle 13">
            <a:hlinkClick r:id="rId4"/>
          </p:cNvPr>
          <p:cNvSpPr>
            <a:spLocks noChangeArrowheads="1"/>
          </p:cNvSpPr>
          <p:nvPr/>
        </p:nvSpPr>
        <p:spPr bwMode="auto">
          <a:xfrm>
            <a:off x="4672013" y="6245225"/>
            <a:ext cx="1606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1600">
                <a:solidFill>
                  <a:schemeClr val="folHlink"/>
                </a:solidFill>
                <a:ea typeface="宋体" pitchFamily="2" charset="-122"/>
              </a:rPr>
              <a:t>农民的时间观念</a:t>
            </a:r>
          </a:p>
        </p:txBody>
      </p:sp>
      <p:sp>
        <p:nvSpPr>
          <p:cNvPr id="4725774" name="Rectangle 14">
            <a:hlinkClick r:id="rId5"/>
          </p:cNvPr>
          <p:cNvSpPr>
            <a:spLocks noChangeArrowheads="1"/>
          </p:cNvSpPr>
          <p:nvPr/>
        </p:nvSpPr>
        <p:spPr bwMode="auto">
          <a:xfrm>
            <a:off x="3203575" y="6237288"/>
            <a:ext cx="1606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农民的时间观念</a:t>
            </a:r>
          </a:p>
        </p:txBody>
      </p:sp>
      <p:sp>
        <p:nvSpPr>
          <p:cNvPr id="4725775" name="Rectangle 15">
            <a:hlinkClick r:id="rId5"/>
          </p:cNvPr>
          <p:cNvSpPr>
            <a:spLocks noChangeArrowheads="1"/>
          </p:cNvSpPr>
          <p:nvPr/>
        </p:nvSpPr>
        <p:spPr bwMode="auto">
          <a:xfrm>
            <a:off x="1416050" y="6237288"/>
            <a:ext cx="18097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抑郁症、生死时速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57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3A645B-C6E6-49CB-9DEE-D2AF57CD7262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4915202" name="AutoShape 2"/>
          <p:cNvSpPr>
            <a:spLocks noChangeArrowheads="1"/>
          </p:cNvSpPr>
          <p:nvPr/>
        </p:nvSpPr>
        <p:spPr bwMode="auto">
          <a:xfrm>
            <a:off x="1381125" y="2987675"/>
            <a:ext cx="6577013" cy="1203325"/>
          </a:xfrm>
          <a:prstGeom prst="downArrowCallout">
            <a:avLst>
              <a:gd name="adj1" fmla="val 136642"/>
              <a:gd name="adj2" fmla="val 136642"/>
              <a:gd name="adj3" fmla="val 16667"/>
              <a:gd name="adj4" fmla="val 66667"/>
            </a:avLst>
          </a:prstGeom>
          <a:solidFill>
            <a:srgbClr val="BEFF05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BEFF05"/>
            </a:extrusionClr>
          </a:sp3d>
        </p:spPr>
        <p:txBody>
          <a:bodyPr>
            <a:spAutoFit/>
            <a:flatTx/>
          </a:bodyPr>
          <a:lstStyle/>
          <a:p>
            <a:pPr algn="ctr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4800" b="1">
                <a:solidFill>
                  <a:srgbClr val="0033CC"/>
                </a:solidFill>
                <a:latin typeface="Times New Roman" pitchFamily="18" charset="0"/>
                <a:ea typeface="华文隶书" pitchFamily="2" charset="-122"/>
              </a:rPr>
              <a:t>课    堂    公    约</a:t>
            </a:r>
          </a:p>
        </p:txBody>
      </p:sp>
      <p:pic>
        <p:nvPicPr>
          <p:cNvPr id="4915203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8575" y="1081088"/>
            <a:ext cx="2835275" cy="1698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graphicFrame>
        <p:nvGraphicFramePr>
          <p:cNvPr id="4915204" name="Object 4"/>
          <p:cNvGraphicFramePr>
            <a:graphicFrameLocks noChangeAspect="1"/>
          </p:cNvGraphicFramePr>
          <p:nvPr/>
        </p:nvGraphicFramePr>
        <p:xfrm>
          <a:off x="6051550" y="1081088"/>
          <a:ext cx="1935163" cy="1354137"/>
        </p:xfrm>
        <a:graphic>
          <a:graphicData uri="http://schemas.openxmlformats.org/presentationml/2006/ole">
            <p:oleObj spid="_x0000_s4915204" name="Clip" r:id="rId4" imgW="9134280" imgH="6848280" progId="MS_ClipArt_Gallery.2">
              <p:embed/>
            </p:oleObj>
          </a:graphicData>
        </a:graphic>
      </p:graphicFrame>
      <p:pic>
        <p:nvPicPr>
          <p:cNvPr id="4915205" name="Picture 5" descr="休闲"/>
          <p:cNvPicPr preferRelativeResize="0"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0450" y="4483100"/>
            <a:ext cx="1547813" cy="1547813"/>
          </a:xfrm>
          <a:prstGeom prst="rect">
            <a:avLst/>
          </a:prstGeom>
          <a:noFill/>
        </p:spPr>
      </p:pic>
      <p:pic>
        <p:nvPicPr>
          <p:cNvPr id="4915206" name="Picture 6" descr="手机"/>
          <p:cNvPicPr preferRelativeResize="0"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50913" y="4473575"/>
            <a:ext cx="1547812" cy="1547813"/>
          </a:xfrm>
          <a:prstGeom prst="rect">
            <a:avLst/>
          </a:prstGeom>
          <a:noFill/>
        </p:spPr>
      </p:pic>
      <p:sp>
        <p:nvSpPr>
          <p:cNvPr id="4915207" name="Text Box 7"/>
          <p:cNvSpPr txBox="1">
            <a:spLocks noChangeArrowheads="1"/>
          </p:cNvSpPr>
          <p:nvPr/>
        </p:nvSpPr>
        <p:spPr bwMode="auto">
          <a:xfrm>
            <a:off x="6985000" y="6237288"/>
            <a:ext cx="14033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分小组  破冰</a:t>
            </a:r>
          </a:p>
        </p:txBody>
      </p:sp>
      <p:pic>
        <p:nvPicPr>
          <p:cNvPr id="4915208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40538" y="4497388"/>
            <a:ext cx="1547812" cy="1547812"/>
          </a:xfrm>
          <a:prstGeom prst="rect">
            <a:avLst/>
          </a:prstGeom>
          <a:noFill/>
        </p:spPr>
      </p:pic>
      <p:pic>
        <p:nvPicPr>
          <p:cNvPr id="4915209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935288" y="4494213"/>
            <a:ext cx="1530350" cy="15160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5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15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15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15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15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15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15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15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02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30CDD5-4585-4E9D-AE37-42B83B47D84C}" type="slidenum">
              <a:rPr lang="en-US" altLang="zh-CN"/>
              <a:pPr/>
              <a:t>30</a:t>
            </a:fld>
            <a:endParaRPr lang="en-US" altLang="zh-CN"/>
          </a:p>
        </p:txBody>
      </p:sp>
      <p:pic>
        <p:nvPicPr>
          <p:cNvPr id="4922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908050"/>
            <a:ext cx="76200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22371" name="AutoShape 3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习惯三、要事第一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131180-4196-48F3-B9CA-0B9939C542D4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4726786" name="Text Box 2"/>
          <p:cNvSpPr txBox="1">
            <a:spLocks noChangeArrowheads="1"/>
          </p:cNvSpPr>
          <p:nvPr/>
        </p:nvSpPr>
        <p:spPr bwMode="auto">
          <a:xfrm>
            <a:off x="1258888" y="2060575"/>
            <a:ext cx="6337300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673100" indent="-673100">
              <a:lnSpc>
                <a:spcPct val="120000"/>
              </a:lnSpc>
              <a:buClrTx/>
              <a:buSzTx/>
              <a:buFontTx/>
              <a:buChar char="•"/>
            </a:pPr>
            <a:r>
              <a:rPr lang="zh-CN" altLang="en-US" sz="3200" b="1">
                <a:solidFill>
                  <a:srgbClr val="000000"/>
                </a:solidFill>
                <a:latin typeface="黑体" pitchFamily="49" charset="-122"/>
              </a:rPr>
              <a:t>时钟时间与生活的时间</a:t>
            </a:r>
          </a:p>
          <a:p>
            <a:pPr marL="673100" indent="-673100">
              <a:lnSpc>
                <a:spcPct val="120000"/>
              </a:lnSpc>
              <a:buClrTx/>
              <a:buSzTx/>
              <a:buFontTx/>
              <a:buChar char="•"/>
            </a:pPr>
            <a:r>
              <a:rPr lang="zh-CN" altLang="en-US" sz="3200" b="1">
                <a:solidFill>
                  <a:srgbClr val="000000"/>
                </a:solidFill>
                <a:latin typeface="黑体" pitchFamily="49" charset="-122"/>
              </a:rPr>
              <a:t>日历时间、实际时间和纯时间</a:t>
            </a:r>
          </a:p>
          <a:p>
            <a:pPr marL="673100" indent="-673100">
              <a:lnSpc>
                <a:spcPct val="120000"/>
              </a:lnSpc>
              <a:buClrTx/>
              <a:buSzTx/>
              <a:buFontTx/>
              <a:buChar char="•"/>
            </a:pPr>
            <a:r>
              <a:rPr lang="zh-CN" altLang="en-US" sz="3200" b="1">
                <a:solidFill>
                  <a:srgbClr val="000000"/>
                </a:solidFill>
                <a:latin typeface="黑体" pitchFamily="49" charset="-122"/>
              </a:rPr>
              <a:t>工作时间与非工作时间</a:t>
            </a:r>
          </a:p>
          <a:p>
            <a:pPr marL="673100" indent="-673100">
              <a:lnSpc>
                <a:spcPct val="120000"/>
              </a:lnSpc>
              <a:buClrTx/>
              <a:buSzTx/>
              <a:buFontTx/>
              <a:buChar char="•"/>
            </a:pPr>
            <a:r>
              <a:rPr lang="zh-CN" altLang="en-US" sz="3200" b="1">
                <a:solidFill>
                  <a:srgbClr val="000000"/>
                </a:solidFill>
                <a:latin typeface="黑体" pitchFamily="49" charset="-122"/>
              </a:rPr>
              <a:t>收入时间与消耗时间</a:t>
            </a:r>
          </a:p>
          <a:p>
            <a:pPr marL="673100" indent="-673100">
              <a:lnSpc>
                <a:spcPct val="120000"/>
              </a:lnSpc>
              <a:buClrTx/>
              <a:buSzTx/>
              <a:buFontTx/>
              <a:buChar char="•"/>
            </a:pPr>
            <a:r>
              <a:rPr lang="zh-CN" altLang="en-US" sz="3200" b="1">
                <a:solidFill>
                  <a:srgbClr val="000000"/>
                </a:solidFill>
                <a:latin typeface="黑体" pitchFamily="49" charset="-122"/>
              </a:rPr>
              <a:t>可控时间与不可控时间</a:t>
            </a:r>
          </a:p>
        </p:txBody>
      </p:sp>
      <p:sp>
        <p:nvSpPr>
          <p:cNvPr id="4726787" name="AutoShape 3"/>
          <p:cNvSpPr>
            <a:spLocks noChangeArrowheads="1"/>
          </p:cNvSpPr>
          <p:nvPr/>
        </p:nvSpPr>
        <p:spPr bwMode="gray">
          <a:xfrm>
            <a:off x="2771775" y="765175"/>
            <a:ext cx="2732088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663300"/>
                </a:solidFill>
              </a:rPr>
              <a:t>时间的分类</a:t>
            </a:r>
          </a:p>
        </p:txBody>
      </p:sp>
      <p:sp>
        <p:nvSpPr>
          <p:cNvPr id="4726793" name="AutoShape 9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习惯三、要事第一</a:t>
            </a:r>
          </a:p>
        </p:txBody>
      </p:sp>
      <p:sp>
        <p:nvSpPr>
          <p:cNvPr id="4726794" name="WordArt 10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  <p:sp>
        <p:nvSpPr>
          <p:cNvPr id="4726795" name="Rectangle 11"/>
          <p:cNvSpPr>
            <a:spLocks noChangeArrowheads="1"/>
          </p:cNvSpPr>
          <p:nvPr/>
        </p:nvSpPr>
        <p:spPr bwMode="auto">
          <a:xfrm>
            <a:off x="5867400" y="6237288"/>
            <a:ext cx="2487613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1600">
                <a:solidFill>
                  <a:schemeClr val="folHlink"/>
                </a:solidFill>
                <a:ea typeface="宋体" pitchFamily="2" charset="-122"/>
              </a:rPr>
              <a:t>剪时间</a:t>
            </a:r>
            <a:r>
              <a:rPr lang="en-US" altLang="zh-CN" sz="1600">
                <a:solidFill>
                  <a:schemeClr val="folHlink"/>
                </a:solidFill>
                <a:ea typeface="宋体" pitchFamily="2" charset="-122"/>
              </a:rPr>
              <a:t>(</a:t>
            </a:r>
            <a:r>
              <a:rPr lang="zh-CN" altLang="en-US" sz="1600">
                <a:solidFill>
                  <a:schemeClr val="folHlink"/>
                </a:solidFill>
                <a:ea typeface="宋体" pitchFamily="2" charset="-122"/>
              </a:rPr>
              <a:t>找东西、看电视）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26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678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4002C3-64EC-4F93-B238-6333BAE59664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49244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843213" y="1557338"/>
            <a:ext cx="4105275" cy="4679950"/>
          </a:xfrm>
        </p:spPr>
        <p:txBody>
          <a:bodyPr/>
          <a:lstStyle/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en-US" altLang="zh-CN" sz="3600" b="1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分钟</a:t>
            </a:r>
            <a:r>
              <a:rPr lang="en-US" altLang="zh-CN" sz="3600" b="1">
                <a:latin typeface="黑体" pitchFamily="49" charset="-122"/>
                <a:ea typeface="黑体" pitchFamily="49" charset="-122"/>
              </a:rPr>
              <a:t>=60</a:t>
            </a:r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秒</a:t>
            </a:r>
            <a:br>
              <a:rPr lang="zh-CN" altLang="en-US" sz="3600" b="1">
                <a:latin typeface="黑体" pitchFamily="49" charset="-122"/>
                <a:ea typeface="黑体" pitchFamily="49" charset="-122"/>
              </a:rPr>
            </a:br>
            <a:r>
              <a:rPr lang="en-US" altLang="zh-CN" sz="3600" b="1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小时</a:t>
            </a:r>
            <a:r>
              <a:rPr lang="en-US" altLang="zh-CN" sz="3600" b="1">
                <a:latin typeface="黑体" pitchFamily="49" charset="-122"/>
                <a:ea typeface="黑体" pitchFamily="49" charset="-122"/>
              </a:rPr>
              <a:t>=60</a:t>
            </a:r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分钟</a:t>
            </a:r>
            <a:br>
              <a:rPr lang="zh-CN" altLang="en-US" sz="3600" b="1">
                <a:latin typeface="黑体" pitchFamily="49" charset="-122"/>
                <a:ea typeface="黑体" pitchFamily="49" charset="-122"/>
              </a:rPr>
            </a:br>
            <a:r>
              <a:rPr lang="en-US" altLang="zh-CN" sz="3600" b="1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天</a:t>
            </a:r>
            <a:r>
              <a:rPr lang="en-US" altLang="zh-CN" sz="3600" b="1">
                <a:latin typeface="黑体" pitchFamily="49" charset="-122"/>
                <a:ea typeface="黑体" pitchFamily="49" charset="-122"/>
              </a:rPr>
              <a:t>=1440</a:t>
            </a:r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分钟</a:t>
            </a:r>
            <a:br>
              <a:rPr lang="zh-CN" altLang="en-US" sz="3600" b="1">
                <a:latin typeface="黑体" pitchFamily="49" charset="-122"/>
                <a:ea typeface="黑体" pitchFamily="49" charset="-122"/>
              </a:rPr>
            </a:br>
            <a:r>
              <a:rPr lang="en-US" altLang="zh-CN" sz="3600" b="1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天</a:t>
            </a:r>
            <a:r>
              <a:rPr lang="en-US" altLang="zh-CN" sz="3600" b="1">
                <a:latin typeface="黑体" pitchFamily="49" charset="-122"/>
                <a:ea typeface="黑体" pitchFamily="49" charset="-122"/>
              </a:rPr>
              <a:t>=86400</a:t>
            </a:r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秒</a:t>
            </a:r>
            <a:br>
              <a:rPr lang="zh-CN" altLang="en-US" sz="3600" b="1">
                <a:latin typeface="黑体" pitchFamily="49" charset="-122"/>
                <a:ea typeface="黑体" pitchFamily="49" charset="-122"/>
              </a:rPr>
            </a:br>
            <a:r>
              <a:rPr lang="en-US" altLang="zh-CN" sz="3600" b="1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3600" b="1">
                <a:latin typeface="黑体" pitchFamily="49" charset="-122"/>
                <a:ea typeface="黑体" pitchFamily="49" charset="-122"/>
              </a:rPr>
              <a:t>=525600</a:t>
            </a:r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分钟</a:t>
            </a:r>
            <a:br>
              <a:rPr lang="zh-CN" altLang="en-US" sz="3600" b="1">
                <a:latin typeface="黑体" pitchFamily="49" charset="-122"/>
                <a:ea typeface="黑体" pitchFamily="49" charset="-122"/>
              </a:rPr>
            </a:br>
            <a:r>
              <a:rPr lang="en-US" altLang="zh-CN" sz="3600" b="1">
                <a:latin typeface="黑体" pitchFamily="49" charset="-122"/>
                <a:ea typeface="黑体" pitchFamily="49" charset="-122"/>
              </a:rPr>
              <a:t>30</a:t>
            </a:r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3600" b="1">
                <a:latin typeface="黑体" pitchFamily="49" charset="-122"/>
                <a:ea typeface="黑体" pitchFamily="49" charset="-122"/>
              </a:rPr>
              <a:t>=262800</a:t>
            </a:r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小时</a:t>
            </a:r>
            <a:br>
              <a:rPr lang="zh-CN" altLang="en-US" sz="3600" b="1">
                <a:latin typeface="黑体" pitchFamily="49" charset="-122"/>
                <a:ea typeface="黑体" pitchFamily="49" charset="-122"/>
              </a:rPr>
            </a:br>
            <a:r>
              <a:rPr lang="en-US" altLang="zh-CN" sz="3600" b="1">
                <a:latin typeface="黑体" pitchFamily="49" charset="-122"/>
                <a:ea typeface="黑体" pitchFamily="49" charset="-122"/>
              </a:rPr>
              <a:t>70</a:t>
            </a:r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3600" b="1">
                <a:latin typeface="黑体" pitchFamily="49" charset="-122"/>
                <a:ea typeface="黑体" pitchFamily="49" charset="-122"/>
              </a:rPr>
              <a:t>=613200</a:t>
            </a:r>
            <a:r>
              <a:rPr lang="zh-CN" altLang="en-US" sz="3600" b="1">
                <a:latin typeface="黑体" pitchFamily="49" charset="-122"/>
                <a:ea typeface="黑体" pitchFamily="49" charset="-122"/>
              </a:rPr>
              <a:t>小时</a:t>
            </a:r>
          </a:p>
        </p:txBody>
      </p:sp>
      <p:sp>
        <p:nvSpPr>
          <p:cNvPr id="4924419" name="AutoShape 3"/>
          <p:cNvSpPr>
            <a:spLocks noChangeArrowheads="1"/>
          </p:cNvSpPr>
          <p:nvPr/>
        </p:nvSpPr>
        <p:spPr bwMode="gray">
          <a:xfrm>
            <a:off x="2916238" y="836613"/>
            <a:ext cx="3241675" cy="5810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663300"/>
                </a:solidFill>
              </a:rPr>
              <a:t>看看这些数据</a:t>
            </a:r>
          </a:p>
        </p:txBody>
      </p:sp>
      <p:pic>
        <p:nvPicPr>
          <p:cNvPr id="4924420" name="Picture 4" descr="CT33B"/>
          <p:cNvPicPr>
            <a:picLocks noChangeAspect="1" noChangeArrowheads="1"/>
          </p:cNvPicPr>
          <p:nvPr/>
        </p:nvPicPr>
        <p:blipFill>
          <a:blip r:embed="rId2"/>
          <a:srcRect l="36957" t="16139" r="32608" b="19156"/>
          <a:stretch>
            <a:fillRect/>
          </a:stretch>
        </p:blipFill>
        <p:spPr bwMode="auto">
          <a:xfrm>
            <a:off x="395288" y="2492375"/>
            <a:ext cx="2195512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24421" name="AutoShape 5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习惯三、要事第一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216229-9A03-478F-8F87-961B79E48972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4727810" name="Text Box 2"/>
          <p:cNvSpPr txBox="1">
            <a:spLocks noChangeArrowheads="1"/>
          </p:cNvSpPr>
          <p:nvPr/>
        </p:nvSpPr>
        <p:spPr bwMode="auto">
          <a:xfrm>
            <a:off x="1619250" y="2492375"/>
            <a:ext cx="5184775" cy="305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673100" indent="-673100">
              <a:lnSpc>
                <a:spcPct val="120000"/>
              </a:lnSpc>
              <a:buClrTx/>
              <a:buSzTx/>
              <a:buFontTx/>
              <a:buChar char="•"/>
            </a:pPr>
            <a:r>
              <a:rPr lang="zh-CN" altLang="en-US" sz="3600" b="1">
                <a:solidFill>
                  <a:srgbClr val="000000"/>
                </a:solidFill>
                <a:latin typeface="黑体" pitchFamily="49" charset="-122"/>
              </a:rPr>
              <a:t>时间的客观性</a:t>
            </a:r>
          </a:p>
          <a:p>
            <a:pPr marL="673100" indent="-673100">
              <a:lnSpc>
                <a:spcPct val="120000"/>
              </a:lnSpc>
              <a:buClrTx/>
              <a:buSzTx/>
              <a:buFontTx/>
              <a:buChar char="•"/>
            </a:pPr>
            <a:r>
              <a:rPr lang="zh-CN" altLang="en-US" sz="3600" b="1">
                <a:solidFill>
                  <a:srgbClr val="000000"/>
                </a:solidFill>
                <a:latin typeface="黑体" pitchFamily="49" charset="-122"/>
              </a:rPr>
              <a:t>时间的不可逆性</a:t>
            </a:r>
          </a:p>
          <a:p>
            <a:pPr marL="673100" indent="-673100">
              <a:lnSpc>
                <a:spcPct val="120000"/>
              </a:lnSpc>
              <a:buClrTx/>
              <a:buSzTx/>
              <a:buFontTx/>
              <a:buChar char="•"/>
            </a:pPr>
            <a:r>
              <a:rPr lang="zh-CN" altLang="en-US" sz="3600" b="1">
                <a:solidFill>
                  <a:srgbClr val="000000"/>
                </a:solidFill>
                <a:latin typeface="黑体" pitchFamily="49" charset="-122"/>
              </a:rPr>
              <a:t>时间的无储存性</a:t>
            </a:r>
          </a:p>
          <a:p>
            <a:pPr marL="673100" indent="-673100">
              <a:lnSpc>
                <a:spcPct val="120000"/>
              </a:lnSpc>
              <a:buClrTx/>
              <a:buSzTx/>
              <a:buFontTx/>
              <a:buChar char="•"/>
            </a:pPr>
            <a:r>
              <a:rPr lang="zh-CN" altLang="en-US" sz="3600" b="1">
                <a:solidFill>
                  <a:srgbClr val="000000"/>
                </a:solidFill>
                <a:latin typeface="黑体" pitchFamily="49" charset="-122"/>
              </a:rPr>
              <a:t>时间的不可替代性</a:t>
            </a:r>
            <a:endParaRPr lang="zh-CN" altLang="en-US" sz="3200" b="1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4727811" name="AutoShape 3"/>
          <p:cNvSpPr>
            <a:spLocks noChangeArrowheads="1"/>
          </p:cNvSpPr>
          <p:nvPr/>
        </p:nvSpPr>
        <p:spPr bwMode="gray">
          <a:xfrm>
            <a:off x="2627313" y="765175"/>
            <a:ext cx="2732087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663300"/>
                </a:solidFill>
              </a:rPr>
              <a:t>时间的特征</a:t>
            </a:r>
          </a:p>
        </p:txBody>
      </p:sp>
      <p:pic>
        <p:nvPicPr>
          <p:cNvPr id="4727812" name="Picture 4" descr="PE01460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27763" y="1412875"/>
            <a:ext cx="2359025" cy="2374900"/>
          </a:xfrm>
          <a:prstGeom prst="rect">
            <a:avLst/>
          </a:prstGeom>
          <a:noFill/>
        </p:spPr>
      </p:pic>
      <p:sp>
        <p:nvSpPr>
          <p:cNvPr id="4727818" name="AutoShape 10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习惯三、要事第一</a:t>
            </a:r>
          </a:p>
        </p:txBody>
      </p:sp>
      <p:sp>
        <p:nvSpPr>
          <p:cNvPr id="4727819" name="WordArt 11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72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78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9DCF0F-3F73-49BD-B961-605672152D25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4925442" name="Rectangle 2"/>
          <p:cNvSpPr>
            <a:spLocks noChangeArrowheads="1"/>
          </p:cNvSpPr>
          <p:nvPr/>
        </p:nvSpPr>
        <p:spPr bwMode="auto">
          <a:xfrm>
            <a:off x="468313" y="2262188"/>
            <a:ext cx="3816350" cy="3038475"/>
          </a:xfrm>
          <a:prstGeom prst="rect">
            <a:avLst/>
          </a:prstGeom>
          <a:noFill/>
          <a:ln w="222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/>
              <a:t>1</a:t>
            </a:r>
            <a:r>
              <a:rPr lang="zh-CN" altLang="en-US" sz="3200"/>
              <a:t>自我认知</a:t>
            </a:r>
            <a:br>
              <a:rPr lang="zh-CN" altLang="en-US" sz="3200"/>
            </a:br>
            <a:r>
              <a:rPr lang="en-US" altLang="zh-CN" sz="3200"/>
              <a:t>2</a:t>
            </a:r>
            <a:r>
              <a:rPr lang="zh-CN" altLang="en-US" sz="3200"/>
              <a:t>休闲</a:t>
            </a:r>
            <a:br>
              <a:rPr lang="zh-CN" altLang="en-US" sz="3200"/>
            </a:br>
            <a:r>
              <a:rPr lang="en-US" altLang="zh-CN" sz="3200"/>
              <a:t>3</a:t>
            </a:r>
            <a:r>
              <a:rPr lang="zh-CN" altLang="en-US" sz="3200"/>
              <a:t>交际圈子</a:t>
            </a:r>
            <a:br>
              <a:rPr lang="zh-CN" altLang="en-US" sz="3200"/>
            </a:br>
            <a:r>
              <a:rPr lang="en-US" altLang="zh-CN" sz="3200"/>
              <a:t>4</a:t>
            </a:r>
            <a:r>
              <a:rPr lang="zh-CN" altLang="en-US" sz="3200"/>
              <a:t>学习</a:t>
            </a:r>
            <a:br>
              <a:rPr lang="zh-CN" altLang="en-US" sz="3200"/>
            </a:br>
            <a:r>
              <a:rPr lang="en-US" altLang="zh-CN" sz="3200"/>
              <a:t>5</a:t>
            </a:r>
            <a:r>
              <a:rPr lang="zh-CN" altLang="en-US" sz="3200"/>
              <a:t>时间</a:t>
            </a:r>
            <a:br>
              <a:rPr lang="zh-CN" altLang="en-US" sz="3200"/>
            </a:br>
            <a:r>
              <a:rPr lang="en-US" altLang="zh-CN" sz="3200"/>
              <a:t>6</a:t>
            </a:r>
            <a:r>
              <a:rPr lang="zh-CN" altLang="en-US" sz="3200"/>
              <a:t>归属感</a:t>
            </a:r>
          </a:p>
        </p:txBody>
      </p:sp>
      <p:sp>
        <p:nvSpPr>
          <p:cNvPr id="4925443" name="AutoShape 3">
            <a:hlinkClick r:id="rId2" action="ppaction://hlinkfile"/>
          </p:cNvPr>
          <p:cNvSpPr>
            <a:spLocks noChangeArrowheads="1"/>
          </p:cNvSpPr>
          <p:nvPr/>
        </p:nvSpPr>
        <p:spPr bwMode="gray">
          <a:xfrm>
            <a:off x="1908175" y="765175"/>
            <a:ext cx="5407025" cy="5810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663300"/>
                </a:solidFill>
              </a:rPr>
              <a:t>穷人和富人的心态对比</a:t>
            </a:r>
          </a:p>
        </p:txBody>
      </p:sp>
      <p:sp>
        <p:nvSpPr>
          <p:cNvPr id="4925444" name="Rectangle 4"/>
          <p:cNvSpPr>
            <a:spLocks noChangeArrowheads="1"/>
          </p:cNvSpPr>
          <p:nvPr/>
        </p:nvSpPr>
        <p:spPr bwMode="auto">
          <a:xfrm>
            <a:off x="4572000" y="2276475"/>
            <a:ext cx="3887788" cy="3038475"/>
          </a:xfrm>
          <a:prstGeom prst="rect">
            <a:avLst/>
          </a:prstGeom>
          <a:noFill/>
          <a:ln w="222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3200"/>
              <a:t>7</a:t>
            </a:r>
            <a:r>
              <a:rPr lang="zh-CN" altLang="en-US" sz="3200"/>
              <a:t>投资及对待财富</a:t>
            </a:r>
            <a:br>
              <a:rPr lang="zh-CN" altLang="en-US" sz="3200"/>
            </a:br>
            <a:r>
              <a:rPr lang="en-US" altLang="zh-CN" sz="3200"/>
              <a:t>8</a:t>
            </a:r>
            <a:r>
              <a:rPr lang="zh-CN" altLang="en-US" sz="3200"/>
              <a:t>激情</a:t>
            </a:r>
            <a:br>
              <a:rPr lang="zh-CN" altLang="en-US" sz="3200"/>
            </a:br>
            <a:r>
              <a:rPr lang="en-US" altLang="zh-CN" sz="3200"/>
              <a:t>9</a:t>
            </a:r>
            <a:r>
              <a:rPr lang="zh-CN" altLang="en-US" sz="3200"/>
              <a:t>自信</a:t>
            </a:r>
            <a:br>
              <a:rPr lang="zh-CN" altLang="en-US" sz="3200"/>
            </a:br>
            <a:r>
              <a:rPr lang="en-US" altLang="zh-CN" sz="3200"/>
              <a:t>10</a:t>
            </a:r>
            <a:r>
              <a:rPr lang="zh-CN" altLang="en-US" sz="3200"/>
              <a:t>习惯</a:t>
            </a:r>
            <a:br>
              <a:rPr lang="zh-CN" altLang="en-US" sz="3200"/>
            </a:br>
            <a:r>
              <a:rPr lang="en-US" altLang="zh-CN" sz="3200"/>
              <a:t>11</a:t>
            </a:r>
            <a:r>
              <a:rPr lang="zh-CN" altLang="en-US" sz="3200"/>
              <a:t>上网</a:t>
            </a:r>
            <a:br>
              <a:rPr lang="zh-CN" altLang="en-US" sz="3200"/>
            </a:br>
            <a:r>
              <a:rPr lang="en-US" altLang="zh-CN" sz="3200"/>
              <a:t>12</a:t>
            </a:r>
            <a:r>
              <a:rPr lang="zh-CN" altLang="en-US" sz="3200"/>
              <a:t>消费花钱</a:t>
            </a:r>
          </a:p>
        </p:txBody>
      </p:sp>
      <p:sp>
        <p:nvSpPr>
          <p:cNvPr id="4925445" name="Rectangle 5"/>
          <p:cNvSpPr>
            <a:spLocks noChangeArrowheads="1"/>
          </p:cNvSpPr>
          <p:nvPr/>
        </p:nvSpPr>
        <p:spPr bwMode="auto">
          <a:xfrm>
            <a:off x="6227763" y="6237288"/>
            <a:ext cx="20129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1600">
                <a:solidFill>
                  <a:schemeClr val="folHlink"/>
                </a:solidFill>
                <a:ea typeface="宋体" pitchFamily="2" charset="-122"/>
              </a:rPr>
              <a:t>富人心态与穷人心态</a:t>
            </a:r>
          </a:p>
        </p:txBody>
      </p:sp>
      <p:sp>
        <p:nvSpPr>
          <p:cNvPr id="4925446" name="AutoShape 6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习惯三、要事第一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778F48-277B-4CCD-9E68-D42EC27A1764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4926466" name="Rectangle 2"/>
          <p:cNvSpPr>
            <a:spLocks noChangeArrowheads="1"/>
          </p:cNvSpPr>
          <p:nvPr/>
        </p:nvSpPr>
        <p:spPr bwMode="auto">
          <a:xfrm>
            <a:off x="468313" y="2898775"/>
            <a:ext cx="67373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黑体" pitchFamily="49" charset="-122"/>
              </a:rPr>
              <a:t>1</a:t>
            </a:r>
            <a:r>
              <a:rPr lang="zh-CN" altLang="en-US" sz="2400">
                <a:solidFill>
                  <a:srgbClr val="000000"/>
                </a:solidFill>
                <a:latin typeface="黑体" pitchFamily="49" charset="-122"/>
              </a:rPr>
              <a:t>、案例</a:t>
            </a:r>
            <a:r>
              <a:rPr lang="en-US" altLang="zh-CN" sz="2400">
                <a:solidFill>
                  <a:srgbClr val="000000"/>
                </a:solidFill>
                <a:latin typeface="黑体" pitchFamily="49" charset="-122"/>
              </a:rPr>
              <a:t>1</a:t>
            </a:r>
            <a:r>
              <a:rPr lang="zh-CN" altLang="en-US" sz="2400">
                <a:solidFill>
                  <a:srgbClr val="000000"/>
                </a:solidFill>
                <a:latin typeface="黑体" pitchFamily="49" charset="-122"/>
              </a:rPr>
              <a:t>：农村大学生</a:t>
            </a:r>
            <a:r>
              <a:rPr lang="en-US" altLang="zh-CN" sz="2400">
                <a:solidFill>
                  <a:srgbClr val="000000"/>
                </a:solidFill>
                <a:latin typeface="黑体" pitchFamily="49" charset="-122"/>
              </a:rPr>
              <a:t>10</a:t>
            </a:r>
            <a:r>
              <a:rPr lang="zh-CN" altLang="en-US" sz="2400">
                <a:solidFill>
                  <a:srgbClr val="000000"/>
                </a:solidFill>
                <a:latin typeface="黑体" pitchFamily="49" charset="-122"/>
              </a:rPr>
              <a:t>多公里路步行</a:t>
            </a:r>
            <a:r>
              <a:rPr lang="en-US" altLang="zh-CN" sz="2400">
                <a:solidFill>
                  <a:srgbClr val="000000"/>
                </a:solidFill>
                <a:latin typeface="黑体" pitchFamily="49" charset="-122"/>
              </a:rPr>
              <a:t>4</a:t>
            </a:r>
            <a:r>
              <a:rPr lang="zh-CN" altLang="en-US" sz="2400">
                <a:solidFill>
                  <a:srgbClr val="000000"/>
                </a:solidFill>
                <a:latin typeface="黑体" pitchFamily="49" charset="-122"/>
              </a:rPr>
              <a:t>小时上学</a:t>
            </a:r>
          </a:p>
        </p:txBody>
      </p:sp>
      <p:sp>
        <p:nvSpPr>
          <p:cNvPr id="4926467" name="Rectangle 3"/>
          <p:cNvSpPr>
            <a:spLocks noChangeArrowheads="1"/>
          </p:cNvSpPr>
          <p:nvPr/>
        </p:nvSpPr>
        <p:spPr bwMode="auto">
          <a:xfrm>
            <a:off x="539750" y="3546475"/>
            <a:ext cx="8261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黑体" pitchFamily="49" charset="-122"/>
              </a:rPr>
              <a:t>2</a:t>
            </a:r>
            <a:r>
              <a:rPr lang="zh-CN" altLang="en-US" sz="2400">
                <a:solidFill>
                  <a:srgbClr val="000000"/>
                </a:solidFill>
                <a:latin typeface="黑体" pitchFamily="49" charset="-122"/>
              </a:rPr>
              <a:t>、案例</a:t>
            </a:r>
            <a:r>
              <a:rPr lang="en-US" altLang="zh-CN" sz="2400">
                <a:solidFill>
                  <a:srgbClr val="000000"/>
                </a:solidFill>
                <a:latin typeface="黑体" pitchFamily="49" charset="-122"/>
              </a:rPr>
              <a:t>2</a:t>
            </a:r>
            <a:r>
              <a:rPr lang="zh-CN" altLang="en-US" sz="2400">
                <a:solidFill>
                  <a:srgbClr val="000000"/>
                </a:solidFill>
                <a:latin typeface="黑体" pitchFamily="49" charset="-122"/>
              </a:rPr>
              <a:t>：男子为省钱给儿女交学费从湖北步行回陕西老家 </a:t>
            </a:r>
          </a:p>
        </p:txBody>
      </p:sp>
      <p:sp>
        <p:nvSpPr>
          <p:cNvPr id="4926468" name="Rectangle 4"/>
          <p:cNvSpPr>
            <a:spLocks noChangeArrowheads="1"/>
          </p:cNvSpPr>
          <p:nvPr/>
        </p:nvSpPr>
        <p:spPr bwMode="auto">
          <a:xfrm>
            <a:off x="539750" y="4267200"/>
            <a:ext cx="399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黑体" pitchFamily="49" charset="-122"/>
              </a:rPr>
              <a:t>3</a:t>
            </a:r>
            <a:r>
              <a:rPr lang="zh-CN" altLang="en-US" sz="2400">
                <a:solidFill>
                  <a:srgbClr val="000000"/>
                </a:solidFill>
                <a:latin typeface="黑体" pitchFamily="49" charset="-122"/>
              </a:rPr>
              <a:t>、案例</a:t>
            </a:r>
            <a:r>
              <a:rPr lang="en-US" altLang="zh-CN" sz="2400">
                <a:solidFill>
                  <a:srgbClr val="000000"/>
                </a:solidFill>
                <a:latin typeface="黑体" pitchFamily="49" charset="-122"/>
              </a:rPr>
              <a:t>3</a:t>
            </a:r>
            <a:r>
              <a:rPr lang="zh-CN" altLang="en-US" sz="2400">
                <a:solidFill>
                  <a:srgbClr val="000000"/>
                </a:solidFill>
                <a:latin typeface="黑体" pitchFamily="49" charset="-122"/>
              </a:rPr>
              <a:t>：父亲的价值观念 </a:t>
            </a:r>
          </a:p>
        </p:txBody>
      </p:sp>
      <p:sp>
        <p:nvSpPr>
          <p:cNvPr id="4926469" name="Rectangle 5">
            <a:hlinkClick r:id="rId2"/>
          </p:cNvPr>
          <p:cNvSpPr>
            <a:spLocks noChangeArrowheads="1"/>
          </p:cNvSpPr>
          <p:nvPr/>
        </p:nvSpPr>
        <p:spPr bwMode="auto">
          <a:xfrm>
            <a:off x="6781800" y="6237288"/>
            <a:ext cx="1606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挣出你的份钱来</a:t>
            </a:r>
          </a:p>
        </p:txBody>
      </p:sp>
      <p:sp>
        <p:nvSpPr>
          <p:cNvPr id="4926470" name="Rectangle 6"/>
          <p:cNvSpPr>
            <a:spLocks noChangeArrowheads="1"/>
          </p:cNvSpPr>
          <p:nvPr/>
        </p:nvSpPr>
        <p:spPr bwMode="auto">
          <a:xfrm>
            <a:off x="1476375" y="1557338"/>
            <a:ext cx="34480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3200" b="1">
                <a:solidFill>
                  <a:schemeClr val="hlink"/>
                </a:solidFill>
              </a:rPr>
              <a:t>时间的价值探讨？</a:t>
            </a:r>
          </a:p>
        </p:txBody>
      </p:sp>
      <p:sp>
        <p:nvSpPr>
          <p:cNvPr id="4926471" name="Rectangle 7"/>
          <p:cNvSpPr>
            <a:spLocks noChangeArrowheads="1"/>
          </p:cNvSpPr>
          <p:nvPr/>
        </p:nvSpPr>
        <p:spPr bwMode="auto">
          <a:xfrm>
            <a:off x="4789488" y="1557338"/>
            <a:ext cx="26320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3200" b="1">
                <a:solidFill>
                  <a:schemeClr val="hlink"/>
                </a:solidFill>
              </a:rPr>
              <a:t>时间＝？价值</a:t>
            </a:r>
          </a:p>
        </p:txBody>
      </p:sp>
      <p:sp>
        <p:nvSpPr>
          <p:cNvPr id="4926472" name="AutoShape 8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习惯三、要事第一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C15700-6FB2-4AA3-A090-16E8D2CE8ACD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4927490" name="AutoShape 2"/>
          <p:cNvSpPr>
            <a:spLocks noChangeArrowheads="1"/>
          </p:cNvSpPr>
          <p:nvPr/>
        </p:nvSpPr>
        <p:spPr bwMode="gray">
          <a:xfrm>
            <a:off x="2339975" y="765175"/>
            <a:ext cx="4203700" cy="6397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 type="none" w="sm" len="sm"/>
            <a:tailEnd type="none" w="sm" len="sm"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663300"/>
                </a:solidFill>
              </a:rPr>
              <a:t>职员时间价值分析</a:t>
            </a:r>
          </a:p>
        </p:txBody>
      </p:sp>
      <p:graphicFrame>
        <p:nvGraphicFramePr>
          <p:cNvPr id="4927491" name="Group 3"/>
          <p:cNvGraphicFramePr>
            <a:graphicFrameLocks noGrp="1"/>
          </p:cNvGraphicFramePr>
          <p:nvPr>
            <p:ph sz="half" idx="2"/>
          </p:nvPr>
        </p:nvGraphicFramePr>
        <p:xfrm>
          <a:off x="395288" y="1773238"/>
          <a:ext cx="8424862" cy="4249737"/>
        </p:xfrm>
        <a:graphic>
          <a:graphicData uri="http://schemas.openxmlformats.org/drawingml/2006/table">
            <a:tbl>
              <a:tblPr/>
              <a:tblGrid>
                <a:gridCol w="1220787"/>
                <a:gridCol w="1450975"/>
                <a:gridCol w="1376363"/>
                <a:gridCol w="1449387"/>
                <a:gridCol w="1452563"/>
                <a:gridCol w="1474787"/>
              </a:tblGrid>
              <a:tr h="14176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年收入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（万元）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年工作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时间</a:t>
                      </a:r>
                      <a:endParaRPr kumimoji="1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（天）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日工作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时间</a:t>
                      </a:r>
                      <a:endParaRPr kumimoji="1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（小时）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每天价值</a:t>
                      </a:r>
                      <a:endParaRPr kumimoji="1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（元）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每小时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价值</a:t>
                      </a:r>
                      <a:endParaRPr kumimoji="1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（元）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每分钟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价值</a:t>
                      </a:r>
                      <a:endParaRPr kumimoji="1" lang="zh-CN" alt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（元）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83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254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78.74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9.84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0.16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30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254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157.48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19.68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0.33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99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254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236.22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29.52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0.48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99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254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314.96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39.36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0.66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08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254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393.70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49.20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ahoma" pitchFamily="34" charset="0"/>
                        </a:rPr>
                        <a:t>0.80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927542" name="Rectangle 54"/>
          <p:cNvSpPr>
            <a:spLocks noChangeArrowheads="1"/>
          </p:cNvSpPr>
          <p:nvPr/>
        </p:nvSpPr>
        <p:spPr bwMode="auto">
          <a:xfrm>
            <a:off x="6299200" y="6237288"/>
            <a:ext cx="20129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1600">
                <a:solidFill>
                  <a:schemeClr val="folHlink"/>
                </a:solidFill>
                <a:ea typeface="宋体" pitchFamily="2" charset="-122"/>
              </a:rPr>
              <a:t>比尔盖茨与一百美元</a:t>
            </a:r>
          </a:p>
        </p:txBody>
      </p:sp>
      <p:sp>
        <p:nvSpPr>
          <p:cNvPr id="4927543" name="Rectangle 55">
            <a:hlinkClick r:id="rId2"/>
          </p:cNvPr>
          <p:cNvSpPr>
            <a:spLocks noChangeArrowheads="1"/>
          </p:cNvSpPr>
          <p:nvPr/>
        </p:nvSpPr>
        <p:spPr bwMode="auto">
          <a:xfrm>
            <a:off x="3779838" y="6237288"/>
            <a:ext cx="24193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每一份钟都有价富兰克林</a:t>
            </a:r>
          </a:p>
        </p:txBody>
      </p:sp>
      <p:sp>
        <p:nvSpPr>
          <p:cNvPr id="4927544" name="AutoShape 56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习惯三、要事第一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7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927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7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4927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749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D8C02A-CBE4-4B6D-A804-6F6B2E422084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4728834" name="AutoShape 2"/>
          <p:cNvSpPr>
            <a:spLocks noChangeArrowheads="1"/>
          </p:cNvSpPr>
          <p:nvPr>
            <p:ph type="title"/>
          </p:nvPr>
        </p:nvSpPr>
        <p:spPr bwMode="gray">
          <a:xfrm>
            <a:off x="2051050" y="765175"/>
            <a:ext cx="4824413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/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/>
          <a:lstStyle/>
          <a:p>
            <a:pPr>
              <a:lnSpc>
                <a:spcPct val="90000"/>
              </a:lnSpc>
            </a:pPr>
            <a:r>
              <a:rPr kumimoji="0" lang="zh-CN" altLang="en-US" sz="3200" b="1">
                <a:solidFill>
                  <a:srgbClr val="663300"/>
                </a:solidFill>
                <a:ea typeface="黑体" pitchFamily="49" charset="-122"/>
              </a:rPr>
              <a:t>时间管理</a:t>
            </a:r>
            <a:r>
              <a:rPr kumimoji="0" lang="en-US" altLang="zh-CN" sz="3200" b="1">
                <a:solidFill>
                  <a:srgbClr val="663300"/>
                </a:solidFill>
                <a:ea typeface="黑体" pitchFamily="49" charset="-122"/>
              </a:rPr>
              <a:t>=</a:t>
            </a:r>
            <a:r>
              <a:rPr kumimoji="0" lang="zh-CN" altLang="en-US" sz="3200" b="1">
                <a:solidFill>
                  <a:srgbClr val="663300"/>
                </a:solidFill>
                <a:ea typeface="黑体" pitchFamily="49" charset="-122"/>
              </a:rPr>
              <a:t>有效利用时间</a:t>
            </a:r>
          </a:p>
        </p:txBody>
      </p:sp>
      <p:sp>
        <p:nvSpPr>
          <p:cNvPr id="472883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429000" y="1570038"/>
            <a:ext cx="1841500" cy="754062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时间管理</a:t>
            </a:r>
          </a:p>
        </p:txBody>
      </p:sp>
      <p:sp>
        <p:nvSpPr>
          <p:cNvPr id="4728836" name="Rectangle 4"/>
          <p:cNvSpPr>
            <a:spLocks noChangeArrowheads="1"/>
          </p:cNvSpPr>
          <p:nvPr/>
        </p:nvSpPr>
        <p:spPr bwMode="auto">
          <a:xfrm>
            <a:off x="1812925" y="2901950"/>
            <a:ext cx="1471613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节约原则</a:t>
            </a:r>
          </a:p>
        </p:txBody>
      </p:sp>
      <p:sp>
        <p:nvSpPr>
          <p:cNvPr id="4728837" name="Rectangle 5"/>
          <p:cNvSpPr>
            <a:spLocks noChangeArrowheads="1"/>
          </p:cNvSpPr>
          <p:nvPr/>
        </p:nvSpPr>
        <p:spPr bwMode="auto">
          <a:xfrm>
            <a:off x="5346700" y="2901950"/>
            <a:ext cx="1600200" cy="5143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计划</a:t>
            </a:r>
          </a:p>
        </p:txBody>
      </p:sp>
      <p:sp>
        <p:nvSpPr>
          <p:cNvPr id="4728838" name="Rectangle 6"/>
          <p:cNvSpPr>
            <a:spLocks noChangeArrowheads="1"/>
          </p:cNvSpPr>
          <p:nvPr/>
        </p:nvSpPr>
        <p:spPr bwMode="auto">
          <a:xfrm>
            <a:off x="3532188" y="3516313"/>
            <a:ext cx="16002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优先顺序</a:t>
            </a:r>
          </a:p>
        </p:txBody>
      </p:sp>
      <p:sp>
        <p:nvSpPr>
          <p:cNvPr id="4728839" name="Rectangle 7"/>
          <p:cNvSpPr>
            <a:spLocks noChangeArrowheads="1"/>
          </p:cNvSpPr>
          <p:nvPr/>
        </p:nvSpPr>
        <p:spPr bwMode="auto">
          <a:xfrm>
            <a:off x="2222500" y="5030788"/>
            <a:ext cx="40386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时间计划手册</a:t>
            </a:r>
            <a:r>
              <a:rPr lang="en-US" altLang="zh-CN" sz="2800" b="1">
                <a:solidFill>
                  <a:srgbClr val="000000"/>
                </a:solidFill>
                <a:latin typeface="黑体" pitchFamily="49" charset="-122"/>
              </a:rPr>
              <a:t>+</a:t>
            </a: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自我规律</a:t>
            </a:r>
          </a:p>
        </p:txBody>
      </p:sp>
      <p:sp>
        <p:nvSpPr>
          <p:cNvPr id="4728840" name="Line 8"/>
          <p:cNvSpPr>
            <a:spLocks noChangeShapeType="1"/>
          </p:cNvSpPr>
          <p:nvPr/>
        </p:nvSpPr>
        <p:spPr bwMode="auto">
          <a:xfrm flipH="1" flipV="1">
            <a:off x="1155700" y="6021388"/>
            <a:ext cx="2286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728841" name="Line 9"/>
          <p:cNvSpPr>
            <a:spLocks noChangeShapeType="1"/>
          </p:cNvSpPr>
          <p:nvPr/>
        </p:nvSpPr>
        <p:spPr bwMode="auto">
          <a:xfrm>
            <a:off x="1155700" y="1906588"/>
            <a:ext cx="22733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728842" name="Text Box 10"/>
          <p:cNvSpPr txBox="1">
            <a:spLocks noChangeArrowheads="1"/>
          </p:cNvSpPr>
          <p:nvPr/>
        </p:nvSpPr>
        <p:spPr bwMode="auto">
          <a:xfrm>
            <a:off x="3429000" y="5746750"/>
            <a:ext cx="1143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成果</a:t>
            </a:r>
          </a:p>
        </p:txBody>
      </p:sp>
      <p:sp>
        <p:nvSpPr>
          <p:cNvPr id="4728843" name="Line 11"/>
          <p:cNvSpPr>
            <a:spLocks noChangeShapeType="1"/>
          </p:cNvSpPr>
          <p:nvPr/>
        </p:nvSpPr>
        <p:spPr bwMode="auto">
          <a:xfrm>
            <a:off x="4356100" y="6021388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728844" name="Line 12"/>
          <p:cNvSpPr>
            <a:spLocks noChangeShapeType="1"/>
          </p:cNvSpPr>
          <p:nvPr/>
        </p:nvSpPr>
        <p:spPr bwMode="auto">
          <a:xfrm flipH="1" flipV="1">
            <a:off x="8089900" y="1906588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728845" name="Line 13"/>
          <p:cNvSpPr>
            <a:spLocks noChangeShapeType="1"/>
          </p:cNvSpPr>
          <p:nvPr/>
        </p:nvSpPr>
        <p:spPr bwMode="auto">
          <a:xfrm flipH="1">
            <a:off x="5300663" y="1906588"/>
            <a:ext cx="278923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728846" name="Line 14"/>
          <p:cNvSpPr>
            <a:spLocks noChangeShapeType="1"/>
          </p:cNvSpPr>
          <p:nvPr/>
        </p:nvSpPr>
        <p:spPr bwMode="auto">
          <a:xfrm>
            <a:off x="2667000" y="3435350"/>
            <a:ext cx="0" cy="15954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728847" name="Line 15"/>
          <p:cNvSpPr>
            <a:spLocks noChangeShapeType="1"/>
          </p:cNvSpPr>
          <p:nvPr/>
        </p:nvSpPr>
        <p:spPr bwMode="auto">
          <a:xfrm>
            <a:off x="3284538" y="3171825"/>
            <a:ext cx="20891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728848" name="Line 16"/>
          <p:cNvSpPr>
            <a:spLocks noChangeShapeType="1"/>
          </p:cNvSpPr>
          <p:nvPr/>
        </p:nvSpPr>
        <p:spPr bwMode="auto">
          <a:xfrm>
            <a:off x="5956300" y="343058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728849" name="Line 17"/>
          <p:cNvSpPr>
            <a:spLocks noChangeShapeType="1"/>
          </p:cNvSpPr>
          <p:nvPr/>
        </p:nvSpPr>
        <p:spPr bwMode="auto">
          <a:xfrm flipH="1">
            <a:off x="5118100" y="388778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728850" name="Line 18"/>
          <p:cNvSpPr>
            <a:spLocks noChangeShapeType="1"/>
          </p:cNvSpPr>
          <p:nvPr/>
        </p:nvSpPr>
        <p:spPr bwMode="auto">
          <a:xfrm>
            <a:off x="1155700" y="1906588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728855" name="AutoShape 23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习惯三、要事第一</a:t>
            </a:r>
          </a:p>
        </p:txBody>
      </p:sp>
      <p:sp>
        <p:nvSpPr>
          <p:cNvPr id="4728856" name="WordArt 24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D1E311-6BBB-4563-8D6F-53F0FC0420D0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4929538" name="Text Box 2"/>
          <p:cNvSpPr txBox="1">
            <a:spLocks noChangeArrowheads="1"/>
          </p:cNvSpPr>
          <p:nvPr/>
        </p:nvSpPr>
        <p:spPr bwMode="auto">
          <a:xfrm>
            <a:off x="539750" y="1268413"/>
            <a:ext cx="7847013" cy="472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630238" indent="-630238"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3200" b="1">
              <a:solidFill>
                <a:srgbClr val="000000"/>
              </a:solidFill>
              <a:latin typeface="黑体" pitchFamily="49" charset="-122"/>
            </a:endParaRPr>
          </a:p>
          <a:p>
            <a:pPr marL="630238" indent="-630238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>
                <a:solidFill>
                  <a:srgbClr val="000000"/>
                </a:solidFill>
                <a:latin typeface="黑体" pitchFamily="49" charset="-122"/>
              </a:rPr>
              <a:t>1</a:t>
            </a:r>
            <a:r>
              <a:rPr lang="zh-CN" altLang="en-US" sz="3200" b="1">
                <a:solidFill>
                  <a:srgbClr val="000000"/>
                </a:solidFill>
                <a:latin typeface="黑体" pitchFamily="49" charset="-122"/>
              </a:rPr>
              <a:t>、我做了什么根本不需要做的事？</a:t>
            </a:r>
          </a:p>
          <a:p>
            <a:pPr marL="630238" indent="-630238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>
                <a:solidFill>
                  <a:srgbClr val="000000"/>
                </a:solidFill>
                <a:latin typeface="黑体" pitchFamily="49" charset="-122"/>
              </a:rPr>
              <a:t>2</a:t>
            </a:r>
            <a:r>
              <a:rPr lang="zh-CN" altLang="en-US" sz="3200" b="1">
                <a:solidFill>
                  <a:srgbClr val="000000"/>
                </a:solidFill>
                <a:latin typeface="黑体" pitchFamily="49" charset="-122"/>
              </a:rPr>
              <a:t>、我有哪些不好的习惯影响工作效率？</a:t>
            </a:r>
          </a:p>
          <a:p>
            <a:pPr marL="630238" indent="-630238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>
                <a:solidFill>
                  <a:srgbClr val="000000"/>
                </a:solidFill>
                <a:latin typeface="黑体" pitchFamily="49" charset="-122"/>
              </a:rPr>
              <a:t>3</a:t>
            </a:r>
            <a:r>
              <a:rPr lang="zh-CN" altLang="en-US" sz="3200" b="1">
                <a:solidFill>
                  <a:srgbClr val="000000"/>
                </a:solidFill>
                <a:latin typeface="黑体" pitchFamily="49" charset="-122"/>
              </a:rPr>
              <a:t>、我做了什么能够由别人，并且应该由别人做的事？</a:t>
            </a:r>
          </a:p>
          <a:p>
            <a:pPr marL="630238" indent="-630238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>
                <a:solidFill>
                  <a:srgbClr val="000000"/>
                </a:solidFill>
                <a:latin typeface="黑体" pitchFamily="49" charset="-122"/>
              </a:rPr>
              <a:t>4</a:t>
            </a:r>
            <a:r>
              <a:rPr lang="zh-CN" altLang="en-US" sz="3200" b="1">
                <a:solidFill>
                  <a:srgbClr val="000000"/>
                </a:solidFill>
                <a:latin typeface="黑体" pitchFamily="49" charset="-122"/>
              </a:rPr>
              <a:t>、我做了什么耗时过长的事？</a:t>
            </a:r>
          </a:p>
          <a:p>
            <a:pPr marL="630238" indent="-630238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>
                <a:solidFill>
                  <a:srgbClr val="000000"/>
                </a:solidFill>
                <a:latin typeface="黑体" pitchFamily="49" charset="-122"/>
              </a:rPr>
              <a:t>5</a:t>
            </a:r>
            <a:r>
              <a:rPr lang="zh-CN" altLang="en-US" sz="3200" b="1">
                <a:solidFill>
                  <a:srgbClr val="000000"/>
                </a:solidFill>
                <a:latin typeface="黑体" pitchFamily="49" charset="-122"/>
              </a:rPr>
              <a:t>、我做了什么会浪费别人时间的事？</a:t>
            </a:r>
          </a:p>
        </p:txBody>
      </p:sp>
      <p:pic>
        <p:nvPicPr>
          <p:cNvPr id="4929539" name="Picture 3" descr="博士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48488" y="620713"/>
            <a:ext cx="1679575" cy="2184400"/>
          </a:xfrm>
          <a:prstGeom prst="rect">
            <a:avLst/>
          </a:prstGeom>
          <a:noFill/>
        </p:spPr>
      </p:pic>
      <p:sp>
        <p:nvSpPr>
          <p:cNvPr id="4929540" name="AutoShape 4"/>
          <p:cNvSpPr>
            <a:spLocks noChangeArrowheads="1"/>
          </p:cNvSpPr>
          <p:nvPr/>
        </p:nvSpPr>
        <p:spPr bwMode="gray">
          <a:xfrm>
            <a:off x="684213" y="1111250"/>
            <a:ext cx="3887787" cy="5810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663300"/>
                </a:solidFill>
              </a:rPr>
              <a:t>如何找到原因</a:t>
            </a:r>
          </a:p>
        </p:txBody>
      </p:sp>
      <p:sp>
        <p:nvSpPr>
          <p:cNvPr id="4929541" name="Rectangle 5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5940425" y="6237288"/>
            <a:ext cx="24193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1600">
                <a:solidFill>
                  <a:schemeClr val="folHlink"/>
                </a:solidFill>
                <a:ea typeface="宋体" pitchFamily="2" charset="-122"/>
              </a:rPr>
              <a:t>时间管理自我工作检核表</a:t>
            </a:r>
          </a:p>
        </p:txBody>
      </p:sp>
      <p:sp>
        <p:nvSpPr>
          <p:cNvPr id="4929542" name="Rectangle 6">
            <a:hlinkClick r:id="rId4" action="ppaction://hlinkfile"/>
          </p:cNvPr>
          <p:cNvSpPr>
            <a:spLocks noChangeArrowheads="1"/>
          </p:cNvSpPr>
          <p:nvPr/>
        </p:nvSpPr>
        <p:spPr bwMode="auto">
          <a:xfrm>
            <a:off x="4716463" y="6237288"/>
            <a:ext cx="12001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1600">
                <a:solidFill>
                  <a:schemeClr val="folHlink"/>
                </a:solidFill>
                <a:ea typeface="宋体" pitchFamily="2" charset="-122"/>
              </a:rPr>
              <a:t>李尚的一天</a:t>
            </a:r>
          </a:p>
        </p:txBody>
      </p:sp>
      <p:sp>
        <p:nvSpPr>
          <p:cNvPr id="4929543" name="AutoShape 7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习惯三、要事第一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B39EBD-790E-4FD3-8BD5-466A303A8E2C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4729858" name="AutoShape 2"/>
          <p:cNvSpPr>
            <a:spLocks noChangeArrowheads="1"/>
          </p:cNvSpPr>
          <p:nvPr/>
        </p:nvSpPr>
        <p:spPr bwMode="gray">
          <a:xfrm>
            <a:off x="3059113" y="765175"/>
            <a:ext cx="2689225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663300"/>
                </a:solidFill>
              </a:rPr>
              <a:t>干扰因素Ａ</a:t>
            </a:r>
            <a:endParaRPr kumimoji="0" lang="en-US" altLang="zh-TW" sz="3200" b="1">
              <a:solidFill>
                <a:srgbClr val="663300"/>
              </a:solidFill>
            </a:endParaRPr>
          </a:p>
        </p:txBody>
      </p:sp>
      <p:graphicFrame>
        <p:nvGraphicFramePr>
          <p:cNvPr id="4729900" name="Group 44"/>
          <p:cNvGraphicFramePr>
            <a:graphicFrameLocks noGrp="1"/>
          </p:cNvGraphicFramePr>
          <p:nvPr/>
        </p:nvGraphicFramePr>
        <p:xfrm>
          <a:off x="395288" y="1681163"/>
          <a:ext cx="8353425" cy="4556125"/>
        </p:xfrm>
        <a:graphic>
          <a:graphicData uri="http://schemas.openxmlformats.org/drawingml/2006/table">
            <a:tbl>
              <a:tblPr/>
              <a:tblGrid>
                <a:gridCol w="4248150"/>
                <a:gridCol w="4105275"/>
              </a:tblGrid>
              <a:tr h="395288"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电话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11.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没有沟通或沟通不准确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不速之客的干扰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12.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下属的训练和发展不充分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会议（预约、没预约）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13.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拖延、犹豫、做白日梦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4.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争吵、发火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14.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不会说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黑体" pitchFamily="49" charset="-122"/>
                        </a:rPr>
                        <a:t>“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不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黑体" pitchFamily="49" charset="-122"/>
                        </a:rPr>
                        <a:t>”</a:t>
                      </a:r>
                      <a:endParaRPr kumimoji="1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5.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缺乏目标、时间及优先计划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15.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做事不能善始善终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6.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杂乱的办公桌、个人无序性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16.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很少交派下属办事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7.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无效的代表、委托人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17.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员工不足或工作不力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8.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做无用的尝试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18.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闲谈私事过多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9.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同一时间里想法、尝试过多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19.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缺乏自我约束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10.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不现实的时间期望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20.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缺乏协调和团队精神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4729901" name="AutoShape 45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习惯三、要事第一</a:t>
            </a:r>
          </a:p>
        </p:txBody>
      </p:sp>
      <p:sp>
        <p:nvSpPr>
          <p:cNvPr id="4729902" name="WordArt 46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A837D5-D5B7-4620-9A57-9BF668461D25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4866050" name="AutoShape 2"/>
          <p:cNvSpPr>
            <a:spLocks noChangeArrowheads="1"/>
          </p:cNvSpPr>
          <p:nvPr/>
        </p:nvSpPr>
        <p:spPr bwMode="gray">
          <a:xfrm>
            <a:off x="755650" y="908050"/>
            <a:ext cx="7410450" cy="5873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600" b="1">
                <a:solidFill>
                  <a:srgbClr val="663300"/>
                </a:solidFill>
              </a:rPr>
              <a:t>课程目标</a:t>
            </a:r>
          </a:p>
        </p:txBody>
      </p:sp>
      <p:sp>
        <p:nvSpPr>
          <p:cNvPr id="4866051" name="Rectangle 3"/>
          <p:cNvSpPr>
            <a:spLocks noChangeArrowheads="1"/>
          </p:cNvSpPr>
          <p:nvPr/>
        </p:nvSpPr>
        <p:spPr bwMode="gray">
          <a:xfrm>
            <a:off x="900113" y="1773238"/>
            <a:ext cx="7345362" cy="4249737"/>
          </a:xfrm>
          <a:prstGeom prst="rect">
            <a:avLst/>
          </a:prstGeom>
          <a:gradFill rotWithShape="1">
            <a:gsLst>
              <a:gs pos="0">
                <a:srgbClr val="99FFCC"/>
              </a:gs>
              <a:gs pos="50000">
                <a:schemeClr val="bg1"/>
              </a:gs>
              <a:gs pos="100000">
                <a:srgbClr val="99FFCC"/>
              </a:gs>
            </a:gsLst>
            <a:lin ang="189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18000" rIns="18000" anchor="ctr"/>
          <a:lstStyle/>
          <a:p>
            <a:pPr marL="179388" lvl="1">
              <a:lnSpc>
                <a:spcPct val="140000"/>
              </a:lnSpc>
            </a:pPr>
            <a:r>
              <a:rPr lang="zh-CN" altLang="en-US" sz="2400" b="1">
                <a:solidFill>
                  <a:srgbClr val="000000"/>
                </a:solidFill>
              </a:rPr>
              <a:t>帮助学员掌握成功高效人士的七个习惯；</a:t>
            </a:r>
          </a:p>
          <a:p>
            <a:pPr marL="179388" lvl="1">
              <a:lnSpc>
                <a:spcPct val="140000"/>
              </a:lnSpc>
            </a:pPr>
            <a:r>
              <a:rPr lang="zh-CN" altLang="en-US" sz="2400" b="1">
                <a:solidFill>
                  <a:srgbClr val="000000"/>
                </a:solidFill>
              </a:rPr>
              <a:t>帮助学员树立从内而外的自我修炼心态；</a:t>
            </a:r>
          </a:p>
          <a:p>
            <a:pPr marL="179388" lvl="1">
              <a:lnSpc>
                <a:spcPct val="140000"/>
              </a:lnSpc>
            </a:pPr>
            <a:r>
              <a:rPr lang="zh-CN" altLang="en-US" sz="2400" b="1">
                <a:solidFill>
                  <a:srgbClr val="000000"/>
                </a:solidFill>
              </a:rPr>
              <a:t>掌握作为一个职业人应该具备的基本职业技能；</a:t>
            </a:r>
          </a:p>
          <a:p>
            <a:pPr marL="179388" lvl="1">
              <a:lnSpc>
                <a:spcPct val="140000"/>
              </a:lnSpc>
            </a:pPr>
            <a:r>
              <a:rPr lang="zh-CN" altLang="en-US" sz="2400" b="1">
                <a:solidFill>
                  <a:srgbClr val="000000"/>
                </a:solidFill>
              </a:rPr>
              <a:t>改善沟通不力的行为习惯；</a:t>
            </a:r>
          </a:p>
          <a:p>
            <a:pPr marL="179388" lvl="1">
              <a:lnSpc>
                <a:spcPct val="140000"/>
              </a:lnSpc>
            </a:pPr>
            <a:r>
              <a:rPr lang="zh-CN" altLang="en-US" sz="2400" b="1">
                <a:solidFill>
                  <a:srgbClr val="000000"/>
                </a:solidFill>
              </a:rPr>
              <a:t>帮助学员正确认识自我、理解自我；</a:t>
            </a:r>
          </a:p>
          <a:p>
            <a:pPr marL="179388" lvl="1">
              <a:lnSpc>
                <a:spcPct val="140000"/>
              </a:lnSpc>
            </a:pPr>
            <a:r>
              <a:rPr lang="zh-CN" altLang="en-US" sz="2400" b="1">
                <a:solidFill>
                  <a:srgbClr val="000000"/>
                </a:solidFill>
              </a:rPr>
              <a:t>加强团队合作，培养团队精神；</a:t>
            </a:r>
          </a:p>
          <a:p>
            <a:pPr marL="179388" lvl="1">
              <a:lnSpc>
                <a:spcPct val="140000"/>
              </a:lnSpc>
            </a:pPr>
            <a:r>
              <a:rPr lang="zh-CN" altLang="en-US" sz="2400" b="1">
                <a:solidFill>
                  <a:srgbClr val="000000"/>
                </a:solidFill>
              </a:rPr>
              <a:t>激励学员树立目标、立即行动、成就自我。</a:t>
            </a:r>
          </a:p>
        </p:txBody>
      </p:sp>
      <p:sp>
        <p:nvSpPr>
          <p:cNvPr id="4866053" name="WordArt 5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4A1620-9975-417F-9BDD-210FBC88BBA7}" type="slidenum">
              <a:rPr lang="en-US" altLang="zh-CN"/>
              <a:pPr/>
              <a:t>40</a:t>
            </a:fld>
            <a:endParaRPr lang="en-US" altLang="zh-CN"/>
          </a:p>
        </p:txBody>
      </p:sp>
      <p:graphicFrame>
        <p:nvGraphicFramePr>
          <p:cNvPr id="4730882" name="Group 2"/>
          <p:cNvGraphicFramePr>
            <a:graphicFrameLocks noGrp="1"/>
          </p:cNvGraphicFramePr>
          <p:nvPr/>
        </p:nvGraphicFramePr>
        <p:xfrm>
          <a:off x="395288" y="1681163"/>
          <a:ext cx="8353425" cy="4556125"/>
        </p:xfrm>
        <a:graphic>
          <a:graphicData uri="http://schemas.openxmlformats.org/drawingml/2006/table">
            <a:tbl>
              <a:tblPr/>
              <a:tblGrid>
                <a:gridCol w="3889375"/>
                <a:gridCol w="4464050"/>
              </a:tblGrid>
              <a:tr h="417513"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21.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错误的倾听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31.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怨天尤人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22.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缺少反馈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32.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压力、紧张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23.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争议、个人问题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33.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不充分的工具与设备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24.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忧虑、恐惧、焦虑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34.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信息不完全或信息来得太晚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25.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不充分的计划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35.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不充分的登记系统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26.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约会等待时间过长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36.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过多的文案、邮件、读物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27.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差的记忆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37. 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外界活动频繁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28.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责任心不强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38.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不耐烦、办事急躁、草率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29.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对结果行为的迷惑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39.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不懂得该做先做的事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436563"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30.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疲劳、讨厌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236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40.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对交派下去的工作很少检查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</a:tbl>
          </a:graphicData>
        </a:graphic>
      </p:graphicFrame>
      <p:sp>
        <p:nvSpPr>
          <p:cNvPr id="4730917" name="AutoShape 37"/>
          <p:cNvSpPr>
            <a:spLocks noChangeArrowheads="1"/>
          </p:cNvSpPr>
          <p:nvPr/>
        </p:nvSpPr>
        <p:spPr bwMode="gray">
          <a:xfrm>
            <a:off x="3132138" y="765175"/>
            <a:ext cx="2833687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663300"/>
                </a:solidFill>
              </a:rPr>
              <a:t>干扰因素Ｂ</a:t>
            </a:r>
            <a:endParaRPr kumimoji="0" lang="en-US" altLang="zh-TW" sz="3200" b="1">
              <a:solidFill>
                <a:srgbClr val="663300"/>
              </a:solidFill>
            </a:endParaRPr>
          </a:p>
        </p:txBody>
      </p:sp>
      <p:sp>
        <p:nvSpPr>
          <p:cNvPr id="4730922" name="AutoShape 42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习惯三、要事第一</a:t>
            </a:r>
          </a:p>
        </p:txBody>
      </p:sp>
      <p:sp>
        <p:nvSpPr>
          <p:cNvPr id="4730923" name="WordArt 43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DEA17-6FA7-4C29-AB25-BB7E43F896AC}" type="slidenum">
              <a:rPr lang="en-US" altLang="zh-CN"/>
              <a:pPr/>
              <a:t>41</a:t>
            </a:fld>
            <a:endParaRPr lang="en-US" altLang="zh-CN"/>
          </a:p>
        </p:txBody>
      </p:sp>
      <p:graphicFrame>
        <p:nvGraphicFramePr>
          <p:cNvPr id="4930562" name="Group 2"/>
          <p:cNvGraphicFramePr>
            <a:graphicFrameLocks noGrp="1"/>
          </p:cNvGraphicFramePr>
          <p:nvPr/>
        </p:nvGraphicFramePr>
        <p:xfrm>
          <a:off x="611188" y="1557338"/>
          <a:ext cx="8064500" cy="2159000"/>
        </p:xfrm>
        <a:graphic>
          <a:graphicData uri="http://schemas.openxmlformats.org/drawingml/2006/table">
            <a:tbl>
              <a:tblPr/>
              <a:tblGrid>
                <a:gridCol w="1008062"/>
                <a:gridCol w="1223963"/>
                <a:gridCol w="1512887"/>
                <a:gridCol w="1439863"/>
                <a:gridCol w="1493837"/>
                <a:gridCol w="1385888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编号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开始时间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干扰方式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事件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结束时间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干扰原因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3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930606" name="AutoShape 46"/>
          <p:cNvSpPr>
            <a:spLocks noChangeArrowheads="1"/>
          </p:cNvSpPr>
          <p:nvPr/>
        </p:nvSpPr>
        <p:spPr bwMode="gray">
          <a:xfrm>
            <a:off x="2700338" y="765175"/>
            <a:ext cx="3962400" cy="5810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663300"/>
                </a:solidFill>
              </a:rPr>
              <a:t>干扰情况记录表</a:t>
            </a:r>
          </a:p>
        </p:txBody>
      </p:sp>
      <p:sp>
        <p:nvSpPr>
          <p:cNvPr id="4930607" name="Rectangle 47"/>
          <p:cNvSpPr>
            <a:spLocks noChangeArrowheads="1"/>
          </p:cNvSpPr>
          <p:nvPr/>
        </p:nvSpPr>
        <p:spPr bwMode="auto">
          <a:xfrm>
            <a:off x="684213" y="3794125"/>
            <a:ext cx="5405437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tabLst>
                <a:tab pos="914400" algn="l"/>
              </a:tabLst>
            </a:pPr>
            <a:r>
              <a:rPr lang="zh-CN" altLang="en-US" sz="2000">
                <a:solidFill>
                  <a:srgbClr val="000000"/>
                </a:solidFill>
                <a:latin typeface="黑体" pitchFamily="49" charset="-122"/>
              </a:rPr>
              <a:t>对干扰情况进行分析，并思考如下问题：</a:t>
            </a:r>
          </a:p>
          <a:p>
            <a:pPr>
              <a:tabLst>
                <a:tab pos="914400" algn="l"/>
              </a:tabLst>
            </a:pPr>
            <a:r>
              <a:rPr lang="zh-CN" altLang="en-US" sz="2000">
                <a:solidFill>
                  <a:srgbClr val="000000"/>
                </a:solidFill>
                <a:latin typeface="黑体" pitchFamily="49" charset="-122"/>
              </a:rPr>
              <a:t>哪些干扰让你付出最大的代价？</a:t>
            </a:r>
          </a:p>
          <a:p>
            <a:pPr>
              <a:tabLst>
                <a:tab pos="914400" algn="l"/>
              </a:tabLst>
            </a:pPr>
            <a:r>
              <a:rPr lang="zh-CN" altLang="en-US" sz="2000">
                <a:solidFill>
                  <a:srgbClr val="000000"/>
                </a:solidFill>
                <a:latin typeface="黑体" pitchFamily="49" charset="-122"/>
              </a:rPr>
              <a:t>你打的哪些电话是多余的？</a:t>
            </a:r>
          </a:p>
          <a:p>
            <a:pPr>
              <a:tabLst>
                <a:tab pos="914400" algn="l"/>
              </a:tabLst>
            </a:pPr>
            <a:r>
              <a:rPr lang="zh-CN" altLang="en-US" sz="2000">
                <a:solidFill>
                  <a:srgbClr val="000000"/>
                </a:solidFill>
                <a:latin typeface="黑体" pitchFamily="49" charset="-122"/>
              </a:rPr>
              <a:t>哪些来访者是不必要的？</a:t>
            </a:r>
          </a:p>
          <a:p>
            <a:pPr>
              <a:tabLst>
                <a:tab pos="914400" algn="l"/>
              </a:tabLst>
            </a:pPr>
            <a:r>
              <a:rPr lang="zh-CN" altLang="en-US" sz="2000">
                <a:solidFill>
                  <a:srgbClr val="000000"/>
                </a:solidFill>
                <a:latin typeface="黑体" pitchFamily="49" charset="-122"/>
              </a:rPr>
              <a:t>哪些电话可以缩短或更有效一些？</a:t>
            </a:r>
          </a:p>
          <a:p>
            <a:pPr>
              <a:tabLst>
                <a:tab pos="914400" algn="l"/>
              </a:tabLst>
            </a:pPr>
            <a:r>
              <a:rPr lang="zh-CN" altLang="en-US" sz="2000">
                <a:solidFill>
                  <a:srgbClr val="000000"/>
                </a:solidFill>
                <a:latin typeface="黑体" pitchFamily="49" charset="-122"/>
              </a:rPr>
              <a:t>哪些会谈可以缩短或更有效一些？</a:t>
            </a:r>
          </a:p>
          <a:p>
            <a:pPr>
              <a:tabLst>
                <a:tab pos="914400" algn="l"/>
              </a:tabLst>
            </a:pPr>
            <a:r>
              <a:rPr lang="zh-CN" altLang="en-US" sz="2000">
                <a:solidFill>
                  <a:srgbClr val="000000"/>
                </a:solidFill>
                <a:latin typeface="黑体" pitchFamily="49" charset="-122"/>
              </a:rPr>
              <a:t>谁是最经常的</a:t>
            </a:r>
            <a:r>
              <a:rPr lang="en-US" altLang="zh-CN" sz="2000">
                <a:solidFill>
                  <a:srgbClr val="000000"/>
                </a:solidFill>
                <a:latin typeface="黑体" pitchFamily="49" charset="-122"/>
              </a:rPr>
              <a:t>/</a:t>
            </a:r>
            <a:r>
              <a:rPr lang="zh-CN" altLang="en-US" sz="2000">
                <a:solidFill>
                  <a:srgbClr val="000000"/>
                </a:solidFill>
                <a:latin typeface="黑体" pitchFamily="49" charset="-122"/>
              </a:rPr>
              <a:t>最明显的</a:t>
            </a:r>
            <a:r>
              <a:rPr lang="en-US" altLang="zh-CN" sz="2000">
                <a:solidFill>
                  <a:srgbClr val="000000"/>
                </a:solidFill>
                <a:latin typeface="黑体" pitchFamily="49" charset="-122"/>
              </a:rPr>
              <a:t>/</a:t>
            </a:r>
            <a:r>
              <a:rPr lang="zh-CN" altLang="en-US" sz="2000">
                <a:solidFill>
                  <a:srgbClr val="000000"/>
                </a:solidFill>
                <a:latin typeface="黑体" pitchFamily="49" charset="-122"/>
              </a:rPr>
              <a:t>最无必要的</a:t>
            </a:r>
            <a:r>
              <a:rPr lang="zh-CN" altLang="en-US" sz="2000">
                <a:solidFill>
                  <a:srgbClr val="000000"/>
                </a:solidFill>
                <a:latin typeface="Times New Roman"/>
              </a:rPr>
              <a:t>“</a:t>
            </a:r>
            <a:r>
              <a:rPr lang="zh-CN" altLang="en-US" sz="2000">
                <a:solidFill>
                  <a:srgbClr val="000000"/>
                </a:solidFill>
                <a:latin typeface="黑体" pitchFamily="49" charset="-122"/>
              </a:rPr>
              <a:t>干扰者</a:t>
            </a:r>
            <a:r>
              <a:rPr lang="zh-CN" altLang="en-US" sz="2000">
                <a:solidFill>
                  <a:srgbClr val="000000"/>
                </a:solidFill>
                <a:latin typeface="Times New Roman"/>
              </a:rPr>
              <a:t>”</a:t>
            </a: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pic>
        <p:nvPicPr>
          <p:cNvPr id="4930608" name="Picture 4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5963" y="3716338"/>
            <a:ext cx="2954337" cy="2120900"/>
          </a:xfrm>
          <a:prstGeom prst="rect">
            <a:avLst/>
          </a:prstGeom>
          <a:noFill/>
        </p:spPr>
      </p:pic>
      <p:sp>
        <p:nvSpPr>
          <p:cNvPr id="4930609" name="AutoShape 49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习惯三、要事第一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92B3F-A890-4E8D-B4F1-DDD809EC08AC}" type="slidenum">
              <a:rPr lang="en-US" altLang="zh-CN"/>
              <a:pPr/>
              <a:t>42</a:t>
            </a:fld>
            <a:endParaRPr lang="en-US" altLang="zh-CN"/>
          </a:p>
        </p:txBody>
      </p:sp>
      <p:graphicFrame>
        <p:nvGraphicFramePr>
          <p:cNvPr id="4731906" name="Group 2"/>
          <p:cNvGraphicFramePr>
            <a:graphicFrameLocks noGrp="1"/>
          </p:cNvGraphicFramePr>
          <p:nvPr/>
        </p:nvGraphicFramePr>
        <p:xfrm>
          <a:off x="827088" y="1773238"/>
          <a:ext cx="7597775" cy="4048125"/>
        </p:xfrm>
        <a:graphic>
          <a:graphicData uri="http://schemas.openxmlformats.org/drawingml/2006/table">
            <a:tbl>
              <a:tblPr/>
              <a:tblGrid>
                <a:gridCol w="1871662"/>
                <a:gridCol w="5726113"/>
              </a:tblGrid>
              <a:tr h="998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第一代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时间管理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着重利用便条和备忘录，在忙碌中调配时间与精力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1077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第二代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时间管理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强调行事日程表，反映时间管理已开始注重规划与目标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1077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第三代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时间管理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行事强调优先次序，依据轻重缓急将有限的时间与精力加以合理分配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877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第四代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时间管理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个人管理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黑体" pitchFamily="49" charset="-122"/>
                        </a:rPr>
                        <a:t>—</a:t>
                      </a: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以原则重心为导向！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4731929" name="AutoShape 25"/>
          <p:cNvSpPr>
            <a:spLocks noChangeArrowheads="1"/>
          </p:cNvSpPr>
          <p:nvPr/>
        </p:nvSpPr>
        <p:spPr bwMode="gray">
          <a:xfrm>
            <a:off x="1476375" y="765175"/>
            <a:ext cx="5894388" cy="658813"/>
          </a:xfrm>
          <a:prstGeom prst="ribbon2">
            <a:avLst>
              <a:gd name="adj1" fmla="val 12500"/>
              <a:gd name="adj2" fmla="val 75000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>
            <a:noFill/>
            <a:round/>
            <a:headEnd type="none" w="sm" len="sm"/>
            <a:tailEnd type="none" w="sm" len="sm"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663300"/>
                </a:solidFill>
              </a:rPr>
              <a:t>时间管理的演进</a:t>
            </a:r>
          </a:p>
        </p:txBody>
      </p:sp>
      <p:sp>
        <p:nvSpPr>
          <p:cNvPr id="4731934" name="AutoShape 30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习惯三、要事第一</a:t>
            </a:r>
          </a:p>
        </p:txBody>
      </p:sp>
      <p:sp>
        <p:nvSpPr>
          <p:cNvPr id="4731935" name="WordArt 31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4D7C2F-F61F-4CC5-A452-81AA178625E3}" type="slidenum">
              <a:rPr lang="en-US" altLang="zh-CN"/>
              <a:pPr/>
              <a:t>43</a:t>
            </a:fld>
            <a:endParaRPr lang="en-US" altLang="zh-CN"/>
          </a:p>
        </p:txBody>
      </p:sp>
      <p:graphicFrame>
        <p:nvGraphicFramePr>
          <p:cNvPr id="4732930" name="Group 2"/>
          <p:cNvGraphicFramePr>
            <a:graphicFrameLocks noGrp="1"/>
          </p:cNvGraphicFramePr>
          <p:nvPr/>
        </p:nvGraphicFramePr>
        <p:xfrm>
          <a:off x="611188" y="1660525"/>
          <a:ext cx="7772400" cy="4073525"/>
        </p:xfrm>
        <a:graphic>
          <a:graphicData uri="http://schemas.openxmlformats.org/drawingml/2006/table">
            <a:tbl>
              <a:tblPr/>
              <a:tblGrid>
                <a:gridCol w="2590800"/>
                <a:gridCol w="2590800"/>
                <a:gridCol w="2590800"/>
              </a:tblGrid>
              <a:tr h="13382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紧</a:t>
                      </a:r>
                      <a:r>
                        <a:rPr kumimoji="1" lang="zh-TW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迫的事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不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紧</a:t>
                      </a:r>
                      <a:r>
                        <a:rPr kumimoji="1" lang="zh-TW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迫的事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重要的事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 st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 nd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13636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不重要的事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 rd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轻</a:t>
                      </a:r>
                      <a:endParaRPr kumimoji="1" lang="zh-TW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4 th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缓</a:t>
                      </a:r>
                      <a:endParaRPr kumimoji="1" lang="zh-TW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732954" name="AutoShape 26"/>
          <p:cNvSpPr>
            <a:spLocks noChangeArrowheads="1"/>
          </p:cNvSpPr>
          <p:nvPr/>
        </p:nvSpPr>
        <p:spPr bwMode="gray">
          <a:xfrm>
            <a:off x="2627313" y="765175"/>
            <a:ext cx="3744912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663300"/>
                </a:solidFill>
              </a:rPr>
              <a:t>“</a:t>
            </a:r>
            <a:r>
              <a:rPr kumimoji="0" lang="zh-CN" altLang="en-US" sz="3200" b="1">
                <a:solidFill>
                  <a:srgbClr val="663300"/>
                </a:solidFill>
              </a:rPr>
              <a:t>要事第一”法则</a:t>
            </a:r>
            <a:endParaRPr kumimoji="0" lang="zh-TW" altLang="en-US" sz="3200" b="1">
              <a:solidFill>
                <a:srgbClr val="663300"/>
              </a:solidFill>
            </a:endParaRPr>
          </a:p>
        </p:txBody>
      </p:sp>
      <p:sp>
        <p:nvSpPr>
          <p:cNvPr id="4732955" name="Rectangle 27"/>
          <p:cNvSpPr>
            <a:spLocks noChangeArrowheads="1"/>
          </p:cNvSpPr>
          <p:nvPr/>
        </p:nvSpPr>
        <p:spPr bwMode="auto">
          <a:xfrm>
            <a:off x="5292725" y="389255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TW" altLang="en-US" sz="2400" b="1">
                <a:solidFill>
                  <a:schemeClr val="tx2"/>
                </a:solidFill>
                <a:ea typeface="PMingLiU" pitchFamily="18" charset="-120"/>
              </a:rPr>
              <a:t>？</a:t>
            </a:r>
            <a:endParaRPr lang="zh-CN" altLang="en-US" sz="2400" b="1">
              <a:solidFill>
                <a:schemeClr val="tx2"/>
              </a:solidFill>
              <a:ea typeface="PMingLiU" pitchFamily="18" charset="-120"/>
            </a:endParaRPr>
          </a:p>
        </p:txBody>
      </p:sp>
      <p:sp>
        <p:nvSpPr>
          <p:cNvPr id="4732956" name="Rectangle 28"/>
          <p:cNvSpPr>
            <a:spLocks noChangeArrowheads="1"/>
          </p:cNvSpPr>
          <p:nvPr/>
        </p:nvSpPr>
        <p:spPr bwMode="auto">
          <a:xfrm>
            <a:off x="5795963" y="389255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TW" altLang="en-US" sz="2400" b="1">
                <a:solidFill>
                  <a:schemeClr val="tx2"/>
                </a:solidFill>
                <a:ea typeface="PMingLiU" pitchFamily="18" charset="-120"/>
              </a:rPr>
              <a:t>？</a:t>
            </a:r>
            <a:endParaRPr lang="zh-CN" altLang="en-US" sz="2400" b="1">
              <a:solidFill>
                <a:schemeClr val="tx2"/>
              </a:solidFill>
              <a:ea typeface="PMingLiU" pitchFamily="18" charset="-120"/>
            </a:endParaRPr>
          </a:p>
        </p:txBody>
      </p:sp>
      <p:sp>
        <p:nvSpPr>
          <p:cNvPr id="4732957" name="Rectangle 29"/>
          <p:cNvSpPr>
            <a:spLocks noChangeArrowheads="1"/>
          </p:cNvSpPr>
          <p:nvPr/>
        </p:nvSpPr>
        <p:spPr bwMode="auto">
          <a:xfrm>
            <a:off x="5292725" y="43957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TW" altLang="en-US" sz="2400" b="1">
                <a:solidFill>
                  <a:schemeClr val="tx2"/>
                </a:solidFill>
                <a:ea typeface="PMingLiU" pitchFamily="18" charset="-120"/>
              </a:rPr>
              <a:t>？</a:t>
            </a:r>
            <a:endParaRPr lang="zh-CN" altLang="en-US" sz="2400" b="1">
              <a:solidFill>
                <a:schemeClr val="tx2"/>
              </a:solidFill>
              <a:ea typeface="PMingLiU" pitchFamily="18" charset="-120"/>
            </a:endParaRPr>
          </a:p>
        </p:txBody>
      </p:sp>
      <p:sp>
        <p:nvSpPr>
          <p:cNvPr id="4732958" name="Rectangle 30"/>
          <p:cNvSpPr>
            <a:spLocks noChangeArrowheads="1"/>
          </p:cNvSpPr>
          <p:nvPr/>
        </p:nvSpPr>
        <p:spPr bwMode="auto">
          <a:xfrm>
            <a:off x="5795963" y="43957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TW" altLang="en-US" sz="2400" b="1">
                <a:solidFill>
                  <a:schemeClr val="tx2"/>
                </a:solidFill>
                <a:ea typeface="PMingLiU" pitchFamily="18" charset="-120"/>
              </a:rPr>
              <a:t>？</a:t>
            </a:r>
            <a:endParaRPr lang="zh-CN" altLang="en-US" sz="2400" b="1">
              <a:solidFill>
                <a:schemeClr val="tx2"/>
              </a:solidFill>
              <a:ea typeface="PMingLiU" pitchFamily="18" charset="-120"/>
            </a:endParaRPr>
          </a:p>
        </p:txBody>
      </p:sp>
      <p:pic>
        <p:nvPicPr>
          <p:cNvPr id="4732959" name="Picture 31" descr="kt027"/>
          <p:cNvPicPr>
            <a:picLocks noChangeAspect="1" noChangeArrowheads="1"/>
          </p:cNvPicPr>
          <p:nvPr/>
        </p:nvPicPr>
        <p:blipFill>
          <a:blip r:embed="rId2"/>
          <a:srcRect l="19247" t="7439" r="15372" b="9210"/>
          <a:stretch>
            <a:fillRect/>
          </a:stretch>
        </p:blipFill>
        <p:spPr bwMode="auto">
          <a:xfrm>
            <a:off x="539750" y="1947863"/>
            <a:ext cx="1873250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32964" name="AutoShape 36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习惯三、要事第一</a:t>
            </a:r>
          </a:p>
        </p:txBody>
      </p:sp>
      <p:sp>
        <p:nvSpPr>
          <p:cNvPr id="4732965" name="WordArt 37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D8351-9811-46AE-BAC2-13473A1B0F08}" type="slidenum">
              <a:rPr lang="en-US" altLang="zh-CN"/>
              <a:pPr/>
              <a:t>44</a:t>
            </a:fld>
            <a:endParaRPr lang="en-US" altLang="zh-CN"/>
          </a:p>
        </p:txBody>
      </p:sp>
      <p:graphicFrame>
        <p:nvGraphicFramePr>
          <p:cNvPr id="4848642" name="Group 2"/>
          <p:cNvGraphicFramePr>
            <a:graphicFrameLocks noGrp="1"/>
          </p:cNvGraphicFramePr>
          <p:nvPr>
            <p:ph sz="half" idx="2"/>
          </p:nvPr>
        </p:nvGraphicFramePr>
        <p:xfrm>
          <a:off x="684213" y="981075"/>
          <a:ext cx="7848600" cy="5018088"/>
        </p:xfrm>
        <a:graphic>
          <a:graphicData uri="http://schemas.openxmlformats.org/drawingml/2006/table">
            <a:tbl>
              <a:tblPr/>
              <a:tblGrid>
                <a:gridCol w="647700"/>
                <a:gridCol w="3651250"/>
                <a:gridCol w="3549650"/>
              </a:tblGrid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紧    急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不紧急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19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重要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4325" algn="l"/>
                        </a:tabLst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Ⅰ.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●"/>
                        <a:tabLst>
                          <a:tab pos="314325" algn="l"/>
                        </a:tabLst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危机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●"/>
                        <a:tabLst>
                          <a:tab pos="314325" algn="l"/>
                        </a:tabLst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急迫的问题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4325" algn="l"/>
                        </a:tabLst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Ⅱ.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●"/>
                        <a:tabLst>
                          <a:tab pos="314325" algn="l"/>
                        </a:tabLst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防患未然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●"/>
                        <a:tabLst>
                          <a:tab pos="314325" algn="l"/>
                        </a:tabLst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改进产能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●"/>
                        <a:tabLst>
                          <a:tab pos="314325" algn="l"/>
                        </a:tabLst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建立人际关系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●"/>
                        <a:tabLst>
                          <a:tab pos="314325" algn="l"/>
                        </a:tabLst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发掘新机会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●"/>
                        <a:tabLst>
                          <a:tab pos="314325" algn="l"/>
                        </a:tabLst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规划、休闲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8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不重要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4325" algn="l"/>
                        </a:tabLst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Ⅲ.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●"/>
                        <a:tabLst>
                          <a:tab pos="314325" algn="l"/>
                        </a:tabLst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不速之客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●"/>
                        <a:tabLst>
                          <a:tab pos="314325" algn="l"/>
                        </a:tabLst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某些电话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●"/>
                        <a:tabLst>
                          <a:tab pos="314325" algn="l"/>
                        </a:tabLst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某些信件与报告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●"/>
                        <a:tabLst>
                          <a:tab pos="314325" algn="l"/>
                        </a:tabLst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某些会议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●"/>
                        <a:tabLst>
                          <a:tab pos="314325" algn="l"/>
                        </a:tabLst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受欢迎的活动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14325" algn="l"/>
                        </a:tabLst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Ⅳ.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●"/>
                        <a:tabLst>
                          <a:tab pos="314325" algn="l"/>
                        </a:tabLst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繁琐的工作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●"/>
                        <a:tabLst>
                          <a:tab pos="314325" algn="l"/>
                        </a:tabLst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某些信件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●"/>
                        <a:tabLst>
                          <a:tab pos="314325" algn="l"/>
                        </a:tabLst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某些电话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●"/>
                        <a:tabLst>
                          <a:tab pos="314325" algn="l"/>
                        </a:tabLst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浪费时间之事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●"/>
                        <a:tabLst>
                          <a:tab pos="314325" algn="l"/>
                        </a:tabLst>
                      </a:pPr>
                      <a:r>
                        <a:rPr kumimoji="1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有趣的活动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848665" name="AutoShape 25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习惯三、要事第一</a:t>
            </a:r>
          </a:p>
        </p:txBody>
      </p:sp>
      <p:sp>
        <p:nvSpPr>
          <p:cNvPr id="4848666" name="WordArt 26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2E72A3-7D5A-42A5-A87B-B2CD5A8D086F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4932610" name="AutoShape 2"/>
          <p:cNvSpPr>
            <a:spLocks noChangeArrowheads="1"/>
          </p:cNvSpPr>
          <p:nvPr/>
        </p:nvSpPr>
        <p:spPr bwMode="gray">
          <a:xfrm>
            <a:off x="2411413" y="765175"/>
            <a:ext cx="4459287" cy="5810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3200" b="1">
                <a:solidFill>
                  <a:srgbClr val="663300"/>
                </a:solidFill>
              </a:rPr>
              <a:t>不合理的</a:t>
            </a:r>
            <a:r>
              <a:rPr kumimoji="0" lang="zh-CN" altLang="en-US" sz="3200" b="1">
                <a:solidFill>
                  <a:srgbClr val="663300"/>
                </a:solidFill>
              </a:rPr>
              <a:t>时间</a:t>
            </a:r>
            <a:r>
              <a:rPr kumimoji="0" lang="zh-TW" altLang="en-US" sz="3200" b="1">
                <a:solidFill>
                  <a:srgbClr val="663300"/>
                </a:solidFill>
              </a:rPr>
              <a:t>配置</a:t>
            </a:r>
          </a:p>
        </p:txBody>
      </p:sp>
      <p:graphicFrame>
        <p:nvGraphicFramePr>
          <p:cNvPr id="4932611" name="Group 3"/>
          <p:cNvGraphicFramePr>
            <a:graphicFrameLocks noGrp="1"/>
          </p:cNvGraphicFramePr>
          <p:nvPr/>
        </p:nvGraphicFramePr>
        <p:xfrm>
          <a:off x="827088" y="1835150"/>
          <a:ext cx="7239000" cy="4114800"/>
        </p:xfrm>
        <a:graphic>
          <a:graphicData uri="http://schemas.openxmlformats.org/drawingml/2006/table">
            <a:tbl>
              <a:tblPr/>
              <a:tblGrid>
                <a:gridCol w="5029200"/>
                <a:gridCol w="2209800"/>
              </a:tblGrid>
              <a:tr h="13716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  <a:r>
                        <a:rPr kumimoji="1" lang="en-US" altLang="zh-TW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zh-TW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45%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处理危机</a:t>
                      </a:r>
                      <a:endParaRPr kumimoji="1" lang="zh-TW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</a:t>
                      </a:r>
                      <a:endParaRPr kumimoji="1" lang="en-US" altLang="zh-TW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16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4</a:t>
                      </a:r>
                      <a:endParaRPr kumimoji="1" lang="en-US" altLang="zh-TW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zh-TW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</a:t>
                      </a:r>
                      <a:r>
                        <a:rPr kumimoji="1" lang="en-US" altLang="zh-TW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35%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932623" name="AutoShape 15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习惯三、要事第一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D63875-A8DA-46DA-B348-AEBC4C41FCB3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4933634" name="AutoShape 2"/>
          <p:cNvSpPr>
            <a:spLocks noChangeArrowheads="1"/>
          </p:cNvSpPr>
          <p:nvPr/>
        </p:nvSpPr>
        <p:spPr bwMode="gray">
          <a:xfrm>
            <a:off x="2411413" y="765175"/>
            <a:ext cx="4584700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663300"/>
                </a:solidFill>
              </a:rPr>
              <a:t>合理</a:t>
            </a:r>
            <a:r>
              <a:rPr kumimoji="0" lang="zh-TW" altLang="en-US" sz="3200" b="1">
                <a:solidFill>
                  <a:srgbClr val="663300"/>
                </a:solidFill>
              </a:rPr>
              <a:t>的</a:t>
            </a:r>
            <a:r>
              <a:rPr kumimoji="0" lang="zh-CN" altLang="en-US" sz="3200" b="1">
                <a:solidFill>
                  <a:srgbClr val="663300"/>
                </a:solidFill>
              </a:rPr>
              <a:t>时间</a:t>
            </a:r>
            <a:r>
              <a:rPr kumimoji="0" lang="zh-TW" altLang="en-US" sz="3200" b="1">
                <a:solidFill>
                  <a:srgbClr val="663300"/>
                </a:solidFill>
              </a:rPr>
              <a:t>配置</a:t>
            </a:r>
          </a:p>
        </p:txBody>
      </p:sp>
      <p:grpSp>
        <p:nvGrpSpPr>
          <p:cNvPr id="4933635" name="Group 3"/>
          <p:cNvGrpSpPr>
            <a:grpSpLocks/>
          </p:cNvGrpSpPr>
          <p:nvPr/>
        </p:nvGrpSpPr>
        <p:grpSpPr bwMode="auto">
          <a:xfrm>
            <a:off x="1379538" y="1412875"/>
            <a:ext cx="6432550" cy="4873625"/>
            <a:chOff x="612" y="391"/>
            <a:chExt cx="4052" cy="3224"/>
          </a:xfrm>
        </p:grpSpPr>
        <p:sp>
          <p:nvSpPr>
            <p:cNvPr id="4933636" name="Rectangle 4"/>
            <p:cNvSpPr>
              <a:spLocks noChangeArrowheads="1"/>
            </p:cNvSpPr>
            <p:nvPr/>
          </p:nvSpPr>
          <p:spPr bwMode="auto">
            <a:xfrm>
              <a:off x="952" y="755"/>
              <a:ext cx="3712" cy="2832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33637" name="Rectangle 5"/>
            <p:cNvSpPr>
              <a:spLocks noChangeArrowheads="1"/>
            </p:cNvSpPr>
            <p:nvPr/>
          </p:nvSpPr>
          <p:spPr bwMode="auto">
            <a:xfrm>
              <a:off x="991" y="796"/>
              <a:ext cx="1800" cy="1404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33638" name="Rectangle 6"/>
            <p:cNvSpPr>
              <a:spLocks noChangeArrowheads="1"/>
            </p:cNvSpPr>
            <p:nvPr/>
          </p:nvSpPr>
          <p:spPr bwMode="auto">
            <a:xfrm>
              <a:off x="982" y="2236"/>
              <a:ext cx="1809" cy="1309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33639" name="Rectangle 7"/>
            <p:cNvSpPr>
              <a:spLocks noChangeArrowheads="1"/>
            </p:cNvSpPr>
            <p:nvPr/>
          </p:nvSpPr>
          <p:spPr bwMode="auto">
            <a:xfrm>
              <a:off x="2820" y="791"/>
              <a:ext cx="1817" cy="142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33640" name="Rectangle 8"/>
            <p:cNvSpPr>
              <a:spLocks noChangeArrowheads="1"/>
            </p:cNvSpPr>
            <p:nvPr/>
          </p:nvSpPr>
          <p:spPr bwMode="auto">
            <a:xfrm>
              <a:off x="2844" y="2236"/>
              <a:ext cx="1800" cy="1309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33641" name="Text Box 9"/>
            <p:cNvSpPr txBox="1">
              <a:spLocks noChangeArrowheads="1"/>
            </p:cNvSpPr>
            <p:nvPr/>
          </p:nvSpPr>
          <p:spPr bwMode="auto">
            <a:xfrm>
              <a:off x="614" y="903"/>
              <a:ext cx="340" cy="107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重</a:t>
              </a:r>
            </a:p>
            <a:p>
              <a:pPr>
                <a:lnSpc>
                  <a:spcPct val="1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要</a:t>
              </a:r>
            </a:p>
          </p:txBody>
        </p:sp>
        <p:sp>
          <p:nvSpPr>
            <p:cNvPr id="4933642" name="Text Box 10"/>
            <p:cNvSpPr txBox="1">
              <a:spLocks noChangeArrowheads="1"/>
            </p:cNvSpPr>
            <p:nvPr/>
          </p:nvSpPr>
          <p:spPr bwMode="auto">
            <a:xfrm>
              <a:off x="612" y="2484"/>
              <a:ext cx="340" cy="90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不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重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要</a:t>
              </a:r>
            </a:p>
          </p:txBody>
        </p:sp>
        <p:sp>
          <p:nvSpPr>
            <p:cNvPr id="4933643" name="Text Box 11"/>
            <p:cNvSpPr txBox="1">
              <a:spLocks noChangeArrowheads="1"/>
            </p:cNvSpPr>
            <p:nvPr/>
          </p:nvSpPr>
          <p:spPr bwMode="auto">
            <a:xfrm>
              <a:off x="1519" y="427"/>
              <a:ext cx="788" cy="34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紧    急</a:t>
              </a:r>
            </a:p>
          </p:txBody>
        </p:sp>
        <p:sp>
          <p:nvSpPr>
            <p:cNvPr id="4933644" name="Text Box 12"/>
            <p:cNvSpPr txBox="1">
              <a:spLocks noChangeArrowheads="1"/>
            </p:cNvSpPr>
            <p:nvPr/>
          </p:nvSpPr>
          <p:spPr bwMode="auto">
            <a:xfrm>
              <a:off x="3334" y="391"/>
              <a:ext cx="788" cy="34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不紧急</a:t>
              </a:r>
            </a:p>
          </p:txBody>
        </p:sp>
        <p:sp>
          <p:nvSpPr>
            <p:cNvPr id="4933645" name="Text Box 13"/>
            <p:cNvSpPr txBox="1">
              <a:spLocks noChangeArrowheads="1"/>
            </p:cNvSpPr>
            <p:nvPr/>
          </p:nvSpPr>
          <p:spPr bwMode="auto">
            <a:xfrm>
              <a:off x="2484" y="1832"/>
              <a:ext cx="178" cy="34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wis721 Blk BT" pitchFamily="34" charset="0"/>
                  <a:ea typeface="文鼎特粗宋简" pitchFamily="49" charset="-122"/>
                </a:rPr>
                <a:t>I</a:t>
              </a:r>
            </a:p>
          </p:txBody>
        </p:sp>
        <p:sp>
          <p:nvSpPr>
            <p:cNvPr id="4933646" name="Text Box 14"/>
            <p:cNvSpPr txBox="1">
              <a:spLocks noChangeArrowheads="1"/>
            </p:cNvSpPr>
            <p:nvPr/>
          </p:nvSpPr>
          <p:spPr bwMode="auto">
            <a:xfrm>
              <a:off x="4308" y="1832"/>
              <a:ext cx="240" cy="34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wis721 Blk BT" pitchFamily="34" charset="0"/>
                  <a:ea typeface="文鼎特粗宋简" pitchFamily="49" charset="-122"/>
                </a:rPr>
                <a:t>II</a:t>
              </a:r>
            </a:p>
          </p:txBody>
        </p:sp>
        <p:sp>
          <p:nvSpPr>
            <p:cNvPr id="4933647" name="Text Box 15"/>
            <p:cNvSpPr txBox="1">
              <a:spLocks noChangeArrowheads="1"/>
            </p:cNvSpPr>
            <p:nvPr/>
          </p:nvSpPr>
          <p:spPr bwMode="auto">
            <a:xfrm>
              <a:off x="2484" y="3272"/>
              <a:ext cx="302" cy="34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wis721 Blk BT" pitchFamily="34" charset="0"/>
                  <a:ea typeface="文鼎特粗宋简" pitchFamily="49" charset="-122"/>
                </a:rPr>
                <a:t>III</a:t>
              </a:r>
            </a:p>
          </p:txBody>
        </p:sp>
        <p:sp>
          <p:nvSpPr>
            <p:cNvPr id="4933648" name="Text Box 16"/>
            <p:cNvSpPr txBox="1">
              <a:spLocks noChangeArrowheads="1"/>
            </p:cNvSpPr>
            <p:nvPr/>
          </p:nvSpPr>
          <p:spPr bwMode="auto">
            <a:xfrm>
              <a:off x="4308" y="3272"/>
              <a:ext cx="327" cy="34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wis721 Blk BT" pitchFamily="34" charset="0"/>
                  <a:ea typeface="文鼎特粗宋简" pitchFamily="49" charset="-122"/>
                </a:rPr>
                <a:t>IV</a:t>
              </a:r>
            </a:p>
          </p:txBody>
        </p:sp>
        <p:sp>
          <p:nvSpPr>
            <p:cNvPr id="4933649" name="Text Box 17"/>
            <p:cNvSpPr txBox="1">
              <a:spLocks noChangeArrowheads="1"/>
            </p:cNvSpPr>
            <p:nvPr/>
          </p:nvSpPr>
          <p:spPr bwMode="auto">
            <a:xfrm>
              <a:off x="1188" y="980"/>
              <a:ext cx="1591" cy="34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256128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一般：</a:t>
              </a:r>
              <a:r>
                <a:rPr lang="en-US" altLang="zh-CN" sz="2800" b="1">
                  <a:solidFill>
                    <a:srgbClr val="256128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25-30% </a:t>
              </a:r>
            </a:p>
          </p:txBody>
        </p:sp>
        <p:sp>
          <p:nvSpPr>
            <p:cNvPr id="4933650" name="Text Box 18"/>
            <p:cNvSpPr txBox="1">
              <a:spLocks noChangeArrowheads="1"/>
            </p:cNvSpPr>
            <p:nvPr/>
          </p:nvSpPr>
          <p:spPr bwMode="auto">
            <a:xfrm>
              <a:off x="1188" y="1449"/>
              <a:ext cx="1292" cy="34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理想：</a:t>
              </a:r>
              <a:r>
                <a:rPr lang="en-US" altLang="zh-CN" sz="2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20% </a:t>
              </a:r>
            </a:p>
          </p:txBody>
        </p:sp>
        <p:sp>
          <p:nvSpPr>
            <p:cNvPr id="4933651" name="Text Box 19"/>
            <p:cNvSpPr txBox="1">
              <a:spLocks noChangeArrowheads="1"/>
            </p:cNvSpPr>
            <p:nvPr/>
          </p:nvSpPr>
          <p:spPr bwMode="auto">
            <a:xfrm>
              <a:off x="3017" y="980"/>
              <a:ext cx="1292" cy="34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256128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一般：</a:t>
              </a:r>
              <a:r>
                <a:rPr lang="en-US" altLang="zh-CN" sz="2800" b="1">
                  <a:solidFill>
                    <a:srgbClr val="256128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15% </a:t>
              </a:r>
            </a:p>
          </p:txBody>
        </p:sp>
        <p:sp>
          <p:nvSpPr>
            <p:cNvPr id="4933652" name="Text Box 20"/>
            <p:cNvSpPr txBox="1">
              <a:spLocks noChangeArrowheads="1"/>
            </p:cNvSpPr>
            <p:nvPr/>
          </p:nvSpPr>
          <p:spPr bwMode="auto">
            <a:xfrm>
              <a:off x="3017" y="1449"/>
              <a:ext cx="1292" cy="343"/>
            </a:xfrm>
            <a:prstGeom prst="rect">
              <a:avLst/>
            </a:prstGeom>
            <a:noFill/>
            <a:ln w="12700" cap="sq" algn="ctr">
              <a:noFill/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理想：</a:t>
              </a:r>
              <a:r>
                <a:rPr lang="en-US" altLang="zh-CN" sz="2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65% </a:t>
              </a:r>
            </a:p>
          </p:txBody>
        </p:sp>
        <p:sp>
          <p:nvSpPr>
            <p:cNvPr id="4933653" name="Text Box 21"/>
            <p:cNvSpPr txBox="1">
              <a:spLocks noChangeArrowheads="1"/>
            </p:cNvSpPr>
            <p:nvPr/>
          </p:nvSpPr>
          <p:spPr bwMode="auto">
            <a:xfrm>
              <a:off x="1188" y="2431"/>
              <a:ext cx="1591" cy="34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256128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一般：</a:t>
              </a:r>
              <a:r>
                <a:rPr lang="en-US" altLang="zh-CN" sz="2800" b="1">
                  <a:solidFill>
                    <a:srgbClr val="256128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50-60% </a:t>
              </a:r>
            </a:p>
          </p:txBody>
        </p:sp>
        <p:sp>
          <p:nvSpPr>
            <p:cNvPr id="4933654" name="Text Box 22"/>
            <p:cNvSpPr txBox="1">
              <a:spLocks noChangeArrowheads="1"/>
            </p:cNvSpPr>
            <p:nvPr/>
          </p:nvSpPr>
          <p:spPr bwMode="auto">
            <a:xfrm>
              <a:off x="1188" y="2900"/>
              <a:ext cx="1292" cy="343"/>
            </a:xfrm>
            <a:prstGeom prst="rect">
              <a:avLst/>
            </a:prstGeom>
            <a:noFill/>
            <a:ln w="12700" cap="sq" algn="ctr">
              <a:noFill/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理想：</a:t>
              </a:r>
              <a:r>
                <a:rPr lang="en-US" altLang="zh-CN" sz="2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15% </a:t>
              </a:r>
            </a:p>
          </p:txBody>
        </p:sp>
        <p:sp>
          <p:nvSpPr>
            <p:cNvPr id="4933655" name="Text Box 23"/>
            <p:cNvSpPr txBox="1">
              <a:spLocks noChangeArrowheads="1"/>
            </p:cNvSpPr>
            <p:nvPr/>
          </p:nvSpPr>
          <p:spPr bwMode="auto">
            <a:xfrm>
              <a:off x="3017" y="2431"/>
              <a:ext cx="1367" cy="34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256128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一般：</a:t>
              </a:r>
              <a:r>
                <a:rPr lang="en-US" altLang="zh-CN" sz="2800" b="1">
                  <a:solidFill>
                    <a:srgbClr val="256128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2-3% </a:t>
              </a:r>
            </a:p>
          </p:txBody>
        </p:sp>
        <p:sp>
          <p:nvSpPr>
            <p:cNvPr id="4933656" name="Text Box 24"/>
            <p:cNvSpPr txBox="1">
              <a:spLocks noChangeArrowheads="1"/>
            </p:cNvSpPr>
            <p:nvPr/>
          </p:nvSpPr>
          <p:spPr bwMode="auto">
            <a:xfrm>
              <a:off x="3017" y="2900"/>
              <a:ext cx="1308" cy="343"/>
            </a:xfrm>
            <a:prstGeom prst="rect">
              <a:avLst/>
            </a:prstGeom>
            <a:noFill/>
            <a:ln w="12700" cap="sq" algn="ctr">
              <a:noFill/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理想：</a:t>
              </a:r>
              <a:r>
                <a:rPr lang="en-US" altLang="zh-CN" sz="2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文鼎特粗宋简" pitchFamily="49" charset="-122"/>
                </a:rPr>
                <a:t>&lt;1% </a:t>
              </a:r>
            </a:p>
          </p:txBody>
        </p:sp>
      </p:grpSp>
      <p:sp>
        <p:nvSpPr>
          <p:cNvPr id="4933657" name="Rectangle 25">
            <a:hlinkClick r:id="rId2"/>
          </p:cNvPr>
          <p:cNvSpPr>
            <a:spLocks noChangeArrowheads="1"/>
          </p:cNvSpPr>
          <p:nvPr/>
        </p:nvSpPr>
        <p:spPr bwMode="auto">
          <a:xfrm>
            <a:off x="5148263" y="6237288"/>
            <a:ext cx="32321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如何运用工作笔记来进行时间管理</a:t>
            </a:r>
          </a:p>
        </p:txBody>
      </p:sp>
      <p:sp>
        <p:nvSpPr>
          <p:cNvPr id="4933658" name="AutoShape 26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习惯三、要事第一</a:t>
            </a:r>
          </a:p>
        </p:txBody>
      </p:sp>
      <p:sp>
        <p:nvSpPr>
          <p:cNvPr id="4933659" name="Rectangle 27">
            <a:hlinkClick r:id="rId2"/>
          </p:cNvPr>
          <p:cNvSpPr>
            <a:spLocks noChangeArrowheads="1"/>
          </p:cNvSpPr>
          <p:nvPr/>
        </p:nvSpPr>
        <p:spPr bwMode="auto">
          <a:xfrm>
            <a:off x="3348038" y="6237288"/>
            <a:ext cx="18097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时间管理的小窍门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028563-35C0-42A5-9FF8-A0B1EE2599C1}" type="slidenum">
              <a:rPr lang="en-US" altLang="zh-CN"/>
              <a:pPr/>
              <a:t>47</a:t>
            </a:fld>
            <a:endParaRPr lang="en-US" altLang="zh-CN"/>
          </a:p>
        </p:txBody>
      </p:sp>
      <p:grpSp>
        <p:nvGrpSpPr>
          <p:cNvPr id="4734978" name="Group 2"/>
          <p:cNvGrpSpPr>
            <a:grpSpLocks/>
          </p:cNvGrpSpPr>
          <p:nvPr/>
        </p:nvGrpSpPr>
        <p:grpSpPr bwMode="auto">
          <a:xfrm>
            <a:off x="1331913" y="1628775"/>
            <a:ext cx="5327650" cy="4597400"/>
            <a:chOff x="1428" y="912"/>
            <a:chExt cx="2988" cy="2896"/>
          </a:xfrm>
        </p:grpSpPr>
        <p:sp>
          <p:nvSpPr>
            <p:cNvPr id="4734979" name="Oval 3"/>
            <p:cNvSpPr>
              <a:spLocks noChangeArrowheads="1"/>
            </p:cNvSpPr>
            <p:nvPr/>
          </p:nvSpPr>
          <p:spPr bwMode="auto">
            <a:xfrm>
              <a:off x="1428" y="928"/>
              <a:ext cx="2988" cy="288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734980" name="Line 4"/>
            <p:cNvSpPr>
              <a:spLocks noChangeShapeType="1"/>
            </p:cNvSpPr>
            <p:nvPr/>
          </p:nvSpPr>
          <p:spPr bwMode="auto">
            <a:xfrm>
              <a:off x="2916" y="3040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4981" name="Oval 5"/>
            <p:cNvSpPr>
              <a:spLocks noChangeArrowheads="1"/>
            </p:cNvSpPr>
            <p:nvPr/>
          </p:nvSpPr>
          <p:spPr bwMode="auto">
            <a:xfrm>
              <a:off x="2196" y="1684"/>
              <a:ext cx="1452" cy="135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4400" b="1">
                  <a:solidFill>
                    <a:srgbClr val="000000"/>
                  </a:solidFill>
                  <a:latin typeface="Times New Roman" pitchFamily="18" charset="0"/>
                </a:rPr>
                <a:t>原则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4400" b="1">
                  <a:solidFill>
                    <a:srgbClr val="000000"/>
                  </a:solidFill>
                  <a:latin typeface="Times New Roman" pitchFamily="18" charset="0"/>
                </a:rPr>
                <a:t>重心</a:t>
              </a:r>
            </a:p>
          </p:txBody>
        </p:sp>
        <p:sp>
          <p:nvSpPr>
            <p:cNvPr id="4734982" name="Line 6"/>
            <p:cNvSpPr>
              <a:spLocks noChangeShapeType="1"/>
            </p:cNvSpPr>
            <p:nvPr/>
          </p:nvSpPr>
          <p:spPr bwMode="auto">
            <a:xfrm>
              <a:off x="2916" y="912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4983" name="Line 7"/>
            <p:cNvSpPr>
              <a:spLocks noChangeShapeType="1"/>
            </p:cNvSpPr>
            <p:nvPr/>
          </p:nvSpPr>
          <p:spPr bwMode="auto">
            <a:xfrm>
              <a:off x="1940" y="1272"/>
              <a:ext cx="480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4984" name="Line 8"/>
            <p:cNvSpPr>
              <a:spLocks noChangeShapeType="1"/>
            </p:cNvSpPr>
            <p:nvPr/>
          </p:nvSpPr>
          <p:spPr bwMode="auto">
            <a:xfrm>
              <a:off x="3380" y="2912"/>
              <a:ext cx="480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4985" name="Line 9"/>
            <p:cNvSpPr>
              <a:spLocks noChangeShapeType="1"/>
            </p:cNvSpPr>
            <p:nvPr/>
          </p:nvSpPr>
          <p:spPr bwMode="auto">
            <a:xfrm>
              <a:off x="1428" y="2080"/>
              <a:ext cx="768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4986" name="Line 10"/>
            <p:cNvSpPr>
              <a:spLocks noChangeShapeType="1"/>
            </p:cNvSpPr>
            <p:nvPr/>
          </p:nvSpPr>
          <p:spPr bwMode="auto">
            <a:xfrm>
              <a:off x="3636" y="2560"/>
              <a:ext cx="768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4987" name="Line 11"/>
            <p:cNvSpPr>
              <a:spLocks noChangeShapeType="1"/>
            </p:cNvSpPr>
            <p:nvPr/>
          </p:nvSpPr>
          <p:spPr bwMode="auto">
            <a:xfrm flipV="1">
              <a:off x="1572" y="2656"/>
              <a:ext cx="67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4988" name="Line 12"/>
            <p:cNvSpPr>
              <a:spLocks noChangeShapeType="1"/>
            </p:cNvSpPr>
            <p:nvPr/>
          </p:nvSpPr>
          <p:spPr bwMode="auto">
            <a:xfrm flipV="1">
              <a:off x="3588" y="1744"/>
              <a:ext cx="67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4989" name="Line 13"/>
            <p:cNvSpPr>
              <a:spLocks noChangeShapeType="1"/>
            </p:cNvSpPr>
            <p:nvPr/>
          </p:nvSpPr>
          <p:spPr bwMode="auto">
            <a:xfrm flipH="1">
              <a:off x="2100" y="2944"/>
              <a:ext cx="432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4990" name="Line 14"/>
            <p:cNvSpPr>
              <a:spLocks noChangeShapeType="1"/>
            </p:cNvSpPr>
            <p:nvPr/>
          </p:nvSpPr>
          <p:spPr bwMode="auto">
            <a:xfrm flipH="1">
              <a:off x="3300" y="1168"/>
              <a:ext cx="432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4991" name="Text Box 15"/>
            <p:cNvSpPr txBox="1">
              <a:spLocks noChangeArrowheads="1"/>
            </p:cNvSpPr>
            <p:nvPr/>
          </p:nvSpPr>
          <p:spPr bwMode="auto">
            <a:xfrm>
              <a:off x="2262" y="1197"/>
              <a:ext cx="504" cy="3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00"/>
                  </a:solidFill>
                  <a:latin typeface="Times New Roman" pitchFamily="18" charset="0"/>
                </a:rPr>
                <a:t>家庭</a:t>
              </a:r>
            </a:p>
          </p:txBody>
        </p:sp>
        <p:sp>
          <p:nvSpPr>
            <p:cNvPr id="4734992" name="Text Box 16"/>
            <p:cNvSpPr txBox="1">
              <a:spLocks noChangeArrowheads="1"/>
            </p:cNvSpPr>
            <p:nvPr/>
          </p:nvSpPr>
          <p:spPr bwMode="auto">
            <a:xfrm>
              <a:off x="2992" y="1197"/>
              <a:ext cx="504" cy="3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00"/>
                  </a:solidFill>
                  <a:latin typeface="Times New Roman" pitchFamily="18" charset="0"/>
                </a:rPr>
                <a:t>钱财</a:t>
              </a:r>
            </a:p>
          </p:txBody>
        </p:sp>
        <p:sp>
          <p:nvSpPr>
            <p:cNvPr id="4734993" name="Text Box 17"/>
            <p:cNvSpPr txBox="1">
              <a:spLocks noChangeArrowheads="1"/>
            </p:cNvSpPr>
            <p:nvPr/>
          </p:nvSpPr>
          <p:spPr bwMode="auto">
            <a:xfrm>
              <a:off x="3568" y="1533"/>
              <a:ext cx="50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00"/>
                  </a:solidFill>
                  <a:latin typeface="Times New Roman" pitchFamily="18" charset="0"/>
                </a:rPr>
                <a:t>资产</a:t>
              </a:r>
            </a:p>
          </p:txBody>
        </p:sp>
        <p:sp>
          <p:nvSpPr>
            <p:cNvPr id="4734994" name="Text Box 18"/>
            <p:cNvSpPr txBox="1">
              <a:spLocks noChangeArrowheads="1"/>
            </p:cNvSpPr>
            <p:nvPr/>
          </p:nvSpPr>
          <p:spPr bwMode="auto">
            <a:xfrm>
              <a:off x="3760" y="2109"/>
              <a:ext cx="504" cy="3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00"/>
                  </a:solidFill>
                  <a:latin typeface="Times New Roman" pitchFamily="18" charset="0"/>
                </a:rPr>
                <a:t>工作</a:t>
              </a:r>
            </a:p>
          </p:txBody>
        </p:sp>
        <p:sp>
          <p:nvSpPr>
            <p:cNvPr id="4734995" name="Text Box 19"/>
            <p:cNvSpPr txBox="1">
              <a:spLocks noChangeArrowheads="1"/>
            </p:cNvSpPr>
            <p:nvPr/>
          </p:nvSpPr>
          <p:spPr bwMode="auto">
            <a:xfrm>
              <a:off x="3636" y="2781"/>
              <a:ext cx="504" cy="3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00"/>
                  </a:solidFill>
                  <a:latin typeface="Times New Roman" pitchFamily="18" charset="0"/>
                </a:rPr>
                <a:t>娱乐</a:t>
              </a:r>
            </a:p>
          </p:txBody>
        </p:sp>
        <p:sp>
          <p:nvSpPr>
            <p:cNvPr id="4734996" name="Text Box 20"/>
            <p:cNvSpPr txBox="1">
              <a:spLocks noChangeArrowheads="1"/>
            </p:cNvSpPr>
            <p:nvPr/>
          </p:nvSpPr>
          <p:spPr bwMode="auto">
            <a:xfrm>
              <a:off x="3040" y="3165"/>
              <a:ext cx="504" cy="3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00"/>
                  </a:solidFill>
                  <a:latin typeface="Times New Roman" pitchFamily="18" charset="0"/>
                </a:rPr>
                <a:t>朋友</a:t>
              </a:r>
            </a:p>
          </p:txBody>
        </p:sp>
        <p:sp>
          <p:nvSpPr>
            <p:cNvPr id="4734997" name="Text Box 21"/>
            <p:cNvSpPr txBox="1">
              <a:spLocks noChangeArrowheads="1"/>
            </p:cNvSpPr>
            <p:nvPr/>
          </p:nvSpPr>
          <p:spPr bwMode="auto">
            <a:xfrm>
              <a:off x="2388" y="3165"/>
              <a:ext cx="504" cy="3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00"/>
                  </a:solidFill>
                  <a:latin typeface="Times New Roman" pitchFamily="18" charset="0"/>
                </a:rPr>
                <a:t>敌人</a:t>
              </a:r>
            </a:p>
          </p:txBody>
        </p:sp>
        <p:sp>
          <p:nvSpPr>
            <p:cNvPr id="4734998" name="Text Box 22"/>
            <p:cNvSpPr txBox="1">
              <a:spLocks noChangeArrowheads="1"/>
            </p:cNvSpPr>
            <p:nvPr/>
          </p:nvSpPr>
          <p:spPr bwMode="auto">
            <a:xfrm>
              <a:off x="1840" y="2829"/>
              <a:ext cx="504" cy="3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00"/>
                  </a:solidFill>
                  <a:latin typeface="Times New Roman" pitchFamily="18" charset="0"/>
                </a:rPr>
                <a:t>信仰</a:t>
              </a:r>
            </a:p>
          </p:txBody>
        </p:sp>
        <p:sp>
          <p:nvSpPr>
            <p:cNvPr id="4734999" name="Text Box 23"/>
            <p:cNvSpPr txBox="1">
              <a:spLocks noChangeArrowheads="1"/>
            </p:cNvSpPr>
            <p:nvPr/>
          </p:nvSpPr>
          <p:spPr bwMode="auto">
            <a:xfrm>
              <a:off x="1524" y="2349"/>
              <a:ext cx="504" cy="3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00"/>
                  </a:solidFill>
                  <a:latin typeface="Times New Roman" pitchFamily="18" charset="0"/>
                </a:rPr>
                <a:t>自己</a:t>
              </a:r>
            </a:p>
          </p:txBody>
        </p:sp>
        <p:sp>
          <p:nvSpPr>
            <p:cNvPr id="4735000" name="Text Box 24"/>
            <p:cNvSpPr txBox="1">
              <a:spLocks noChangeArrowheads="1"/>
            </p:cNvSpPr>
            <p:nvPr/>
          </p:nvSpPr>
          <p:spPr bwMode="auto">
            <a:xfrm>
              <a:off x="1716" y="1677"/>
              <a:ext cx="504" cy="3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00"/>
                  </a:solidFill>
                  <a:latin typeface="Times New Roman" pitchFamily="18" charset="0"/>
                </a:rPr>
                <a:t>配偶</a:t>
              </a:r>
            </a:p>
          </p:txBody>
        </p:sp>
      </p:grpSp>
      <p:sp>
        <p:nvSpPr>
          <p:cNvPr id="4735001" name="AutoShape 25"/>
          <p:cNvSpPr>
            <a:spLocks noChangeArrowheads="1"/>
          </p:cNvSpPr>
          <p:nvPr/>
        </p:nvSpPr>
        <p:spPr bwMode="gray">
          <a:xfrm>
            <a:off x="1763713" y="765175"/>
            <a:ext cx="5580062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663300"/>
                </a:solidFill>
              </a:rPr>
              <a:t>以原则重心为导向的时间管理</a:t>
            </a:r>
          </a:p>
        </p:txBody>
      </p:sp>
      <p:pic>
        <p:nvPicPr>
          <p:cNvPr id="4735002" name="Picture 26" descr="PE01832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5825" y="2420938"/>
            <a:ext cx="1584325" cy="3240087"/>
          </a:xfrm>
          <a:prstGeom prst="rect">
            <a:avLst/>
          </a:prstGeom>
          <a:noFill/>
        </p:spPr>
      </p:pic>
      <p:sp>
        <p:nvSpPr>
          <p:cNvPr id="4735010" name="AutoShape 34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习惯三、要事第一</a:t>
            </a:r>
          </a:p>
        </p:txBody>
      </p:sp>
      <p:sp>
        <p:nvSpPr>
          <p:cNvPr id="4735011" name="WordArt 35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  <p:sp>
        <p:nvSpPr>
          <p:cNvPr id="4735012" name="Rectangle 36">
            <a:hlinkClick r:id="rId4"/>
          </p:cNvPr>
          <p:cNvSpPr>
            <a:spLocks noChangeArrowheads="1"/>
          </p:cNvSpPr>
          <p:nvPr/>
        </p:nvSpPr>
        <p:spPr bwMode="auto">
          <a:xfrm>
            <a:off x="5219700" y="6237288"/>
            <a:ext cx="12001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1600">
                <a:solidFill>
                  <a:schemeClr val="folHlink"/>
                </a:solidFill>
                <a:ea typeface="宋体" pitchFamily="2" charset="-122"/>
              </a:rPr>
              <a:t>拍卖价值观</a:t>
            </a:r>
          </a:p>
        </p:txBody>
      </p:sp>
      <p:sp>
        <p:nvSpPr>
          <p:cNvPr id="4735013" name="Rectangle 37">
            <a:hlinkClick r:id="rId5"/>
          </p:cNvPr>
          <p:cNvSpPr>
            <a:spLocks noChangeArrowheads="1"/>
          </p:cNvSpPr>
          <p:nvPr/>
        </p:nvSpPr>
        <p:spPr bwMode="auto">
          <a:xfrm>
            <a:off x="6443663" y="6237288"/>
            <a:ext cx="18097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1600">
                <a:solidFill>
                  <a:schemeClr val="folHlink"/>
                </a:solidFill>
                <a:ea typeface="宋体" pitchFamily="2" charset="-122"/>
              </a:rPr>
              <a:t>明确自己的价值观</a:t>
            </a:r>
          </a:p>
        </p:txBody>
      </p:sp>
      <p:sp>
        <p:nvSpPr>
          <p:cNvPr id="4735014" name="Rectangle 38">
            <a:hlinkClick r:id="rId4"/>
          </p:cNvPr>
          <p:cNvSpPr>
            <a:spLocks noChangeArrowheads="1"/>
          </p:cNvSpPr>
          <p:nvPr/>
        </p:nvSpPr>
        <p:spPr bwMode="auto">
          <a:xfrm>
            <a:off x="4284663" y="6237288"/>
            <a:ext cx="7937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1600">
                <a:solidFill>
                  <a:schemeClr val="folHlink"/>
                </a:solidFill>
                <a:ea typeface="宋体" pitchFamily="2" charset="-122"/>
              </a:rPr>
              <a:t>吴司仪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4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734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687780-6076-4B4A-8BED-AE222404A2F8}" type="slidenum">
              <a:rPr lang="en-US" altLang="zh-CN"/>
              <a:pPr/>
              <a:t>48</a:t>
            </a:fld>
            <a:endParaRPr lang="en-US" altLang="zh-CN"/>
          </a:p>
        </p:txBody>
      </p:sp>
      <p:sp>
        <p:nvSpPr>
          <p:cNvPr id="4733954" name="Rectangle 2"/>
          <p:cNvSpPr>
            <a:spLocks noChangeArrowheads="1"/>
          </p:cNvSpPr>
          <p:nvPr/>
        </p:nvSpPr>
        <p:spPr bwMode="auto">
          <a:xfrm>
            <a:off x="900113" y="1844675"/>
            <a:ext cx="6553200" cy="1524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33955" name="Rectangle 3"/>
          <p:cNvSpPr>
            <a:spLocks noChangeArrowheads="1"/>
          </p:cNvSpPr>
          <p:nvPr/>
        </p:nvSpPr>
        <p:spPr bwMode="auto">
          <a:xfrm>
            <a:off x="900113" y="4221163"/>
            <a:ext cx="6553200" cy="1524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33956" name="Rectangle 4"/>
          <p:cNvSpPr>
            <a:spLocks noChangeArrowheads="1"/>
          </p:cNvSpPr>
          <p:nvPr/>
        </p:nvSpPr>
        <p:spPr bwMode="auto">
          <a:xfrm>
            <a:off x="1281113" y="2149475"/>
            <a:ext cx="1828800" cy="9144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33957" name="Rectangle 5"/>
          <p:cNvSpPr>
            <a:spLocks noChangeArrowheads="1"/>
          </p:cNvSpPr>
          <p:nvPr/>
        </p:nvSpPr>
        <p:spPr bwMode="auto">
          <a:xfrm>
            <a:off x="3567113" y="2149475"/>
            <a:ext cx="1066800" cy="9144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33958" name="Rectangle 6"/>
          <p:cNvSpPr>
            <a:spLocks noChangeArrowheads="1"/>
          </p:cNvSpPr>
          <p:nvPr/>
        </p:nvSpPr>
        <p:spPr bwMode="auto">
          <a:xfrm>
            <a:off x="5091113" y="2149475"/>
            <a:ext cx="1066800" cy="9144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33959" name="Rectangle 7"/>
          <p:cNvSpPr>
            <a:spLocks noChangeArrowheads="1"/>
          </p:cNvSpPr>
          <p:nvPr/>
        </p:nvSpPr>
        <p:spPr bwMode="auto">
          <a:xfrm>
            <a:off x="1281113" y="4525963"/>
            <a:ext cx="1066800" cy="9144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33960" name="Rectangle 8"/>
          <p:cNvSpPr>
            <a:spLocks noChangeArrowheads="1"/>
          </p:cNvSpPr>
          <p:nvPr/>
        </p:nvSpPr>
        <p:spPr bwMode="auto">
          <a:xfrm>
            <a:off x="2805113" y="4525963"/>
            <a:ext cx="1066800" cy="9144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33961" name="Rectangle 9"/>
          <p:cNvSpPr>
            <a:spLocks noChangeArrowheads="1"/>
          </p:cNvSpPr>
          <p:nvPr/>
        </p:nvSpPr>
        <p:spPr bwMode="auto">
          <a:xfrm>
            <a:off x="4329113" y="4525963"/>
            <a:ext cx="1066800" cy="9144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33962" name="Line 10"/>
          <p:cNvSpPr>
            <a:spLocks noChangeShapeType="1"/>
          </p:cNvSpPr>
          <p:nvPr/>
        </p:nvSpPr>
        <p:spPr bwMode="auto">
          <a:xfrm>
            <a:off x="2347913" y="4983163"/>
            <a:ext cx="457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733963" name="Line 11"/>
          <p:cNvSpPr>
            <a:spLocks noChangeShapeType="1"/>
          </p:cNvSpPr>
          <p:nvPr/>
        </p:nvSpPr>
        <p:spPr bwMode="auto">
          <a:xfrm>
            <a:off x="3871913" y="4983163"/>
            <a:ext cx="457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733964" name="Line 12"/>
          <p:cNvSpPr>
            <a:spLocks noChangeShapeType="1"/>
          </p:cNvSpPr>
          <p:nvPr/>
        </p:nvSpPr>
        <p:spPr bwMode="auto">
          <a:xfrm flipH="1">
            <a:off x="5472113" y="4754563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733965" name="Line 13"/>
          <p:cNvSpPr>
            <a:spLocks noChangeShapeType="1"/>
          </p:cNvSpPr>
          <p:nvPr/>
        </p:nvSpPr>
        <p:spPr bwMode="auto">
          <a:xfrm>
            <a:off x="5472113" y="4983163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733966" name="AutoShape 14"/>
          <p:cNvSpPr>
            <a:spLocks noChangeArrowheads="1"/>
          </p:cNvSpPr>
          <p:nvPr/>
        </p:nvSpPr>
        <p:spPr bwMode="gray">
          <a:xfrm>
            <a:off x="2482850" y="765175"/>
            <a:ext cx="3744913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663300"/>
                </a:solidFill>
              </a:rPr>
              <a:t>规划长程目标</a:t>
            </a:r>
          </a:p>
        </p:txBody>
      </p:sp>
      <p:sp>
        <p:nvSpPr>
          <p:cNvPr id="4733967" name="Text Box 15"/>
          <p:cNvSpPr txBox="1">
            <a:spLocks noChangeArrowheads="1"/>
          </p:cNvSpPr>
          <p:nvPr/>
        </p:nvSpPr>
        <p:spPr bwMode="auto">
          <a:xfrm>
            <a:off x="2816225" y="3440113"/>
            <a:ext cx="319563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>
                <a:solidFill>
                  <a:schemeClr val="tx2"/>
                </a:solidFill>
                <a:latin typeface="Times New Roman" pitchFamily="18" charset="0"/>
              </a:rPr>
              <a:t>规划每周目标</a:t>
            </a:r>
          </a:p>
        </p:txBody>
      </p:sp>
      <p:sp>
        <p:nvSpPr>
          <p:cNvPr id="4733968" name="Line 16"/>
          <p:cNvSpPr>
            <a:spLocks noChangeShapeType="1"/>
          </p:cNvSpPr>
          <p:nvPr/>
        </p:nvSpPr>
        <p:spPr bwMode="auto">
          <a:xfrm>
            <a:off x="3109913" y="2606675"/>
            <a:ext cx="457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733969" name="Line 17"/>
          <p:cNvSpPr>
            <a:spLocks noChangeShapeType="1"/>
          </p:cNvSpPr>
          <p:nvPr/>
        </p:nvSpPr>
        <p:spPr bwMode="auto">
          <a:xfrm>
            <a:off x="4633913" y="2606675"/>
            <a:ext cx="457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733970" name="Text Box 18"/>
          <p:cNvSpPr txBox="1">
            <a:spLocks noChangeArrowheads="1"/>
          </p:cNvSpPr>
          <p:nvPr/>
        </p:nvSpPr>
        <p:spPr bwMode="auto">
          <a:xfrm>
            <a:off x="1304925" y="2357438"/>
            <a:ext cx="166846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使命宣言</a:t>
            </a:r>
          </a:p>
        </p:txBody>
      </p:sp>
      <p:sp>
        <p:nvSpPr>
          <p:cNvPr id="4733971" name="Text Box 19"/>
          <p:cNvSpPr txBox="1">
            <a:spLocks noChangeArrowheads="1"/>
          </p:cNvSpPr>
          <p:nvPr/>
        </p:nvSpPr>
        <p:spPr bwMode="auto">
          <a:xfrm>
            <a:off x="3338513" y="2378075"/>
            <a:ext cx="1524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角色</a:t>
            </a:r>
          </a:p>
        </p:txBody>
      </p:sp>
      <p:sp>
        <p:nvSpPr>
          <p:cNvPr id="4733972" name="Text Box 20"/>
          <p:cNvSpPr txBox="1">
            <a:spLocks noChangeArrowheads="1"/>
          </p:cNvSpPr>
          <p:nvPr/>
        </p:nvSpPr>
        <p:spPr bwMode="auto">
          <a:xfrm>
            <a:off x="4862513" y="2378075"/>
            <a:ext cx="1524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目标</a:t>
            </a:r>
          </a:p>
        </p:txBody>
      </p:sp>
      <p:sp>
        <p:nvSpPr>
          <p:cNvPr id="4733973" name="Text Box 21"/>
          <p:cNvSpPr txBox="1">
            <a:spLocks noChangeArrowheads="1"/>
          </p:cNvSpPr>
          <p:nvPr/>
        </p:nvSpPr>
        <p:spPr bwMode="auto">
          <a:xfrm>
            <a:off x="1052513" y="4754563"/>
            <a:ext cx="1524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角色</a:t>
            </a:r>
          </a:p>
        </p:txBody>
      </p:sp>
      <p:sp>
        <p:nvSpPr>
          <p:cNvPr id="4733974" name="Text Box 22"/>
          <p:cNvSpPr txBox="1">
            <a:spLocks noChangeArrowheads="1"/>
          </p:cNvSpPr>
          <p:nvPr/>
        </p:nvSpPr>
        <p:spPr bwMode="auto">
          <a:xfrm>
            <a:off x="2576513" y="4754563"/>
            <a:ext cx="1524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目标</a:t>
            </a:r>
          </a:p>
        </p:txBody>
      </p:sp>
      <p:sp>
        <p:nvSpPr>
          <p:cNvPr id="4733975" name="Text Box 23"/>
          <p:cNvSpPr txBox="1">
            <a:spLocks noChangeArrowheads="1"/>
          </p:cNvSpPr>
          <p:nvPr/>
        </p:nvSpPr>
        <p:spPr bwMode="auto">
          <a:xfrm>
            <a:off x="4100513" y="4754563"/>
            <a:ext cx="1524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计划</a:t>
            </a:r>
          </a:p>
        </p:txBody>
      </p:sp>
      <p:sp>
        <p:nvSpPr>
          <p:cNvPr id="4733976" name="Text Box 24"/>
          <p:cNvSpPr txBox="1">
            <a:spLocks noChangeArrowheads="1"/>
          </p:cNvSpPr>
          <p:nvPr/>
        </p:nvSpPr>
        <p:spPr bwMode="auto">
          <a:xfrm>
            <a:off x="5929313" y="4462463"/>
            <a:ext cx="135255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行事历</a:t>
            </a:r>
            <a:b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</a:b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授  权</a:t>
            </a:r>
          </a:p>
        </p:txBody>
      </p:sp>
      <p:pic>
        <p:nvPicPr>
          <p:cNvPr id="4733977" name="Picture 25" descr="BD07311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85113" y="836613"/>
            <a:ext cx="995362" cy="1871662"/>
          </a:xfrm>
          <a:prstGeom prst="rect">
            <a:avLst/>
          </a:prstGeom>
          <a:noFill/>
        </p:spPr>
      </p:pic>
      <p:sp>
        <p:nvSpPr>
          <p:cNvPr id="4733984" name="AutoShape 32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习惯三、要事第一</a:t>
            </a:r>
          </a:p>
        </p:txBody>
      </p:sp>
      <p:sp>
        <p:nvSpPr>
          <p:cNvPr id="4733985" name="WordArt 33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  <p:sp>
        <p:nvSpPr>
          <p:cNvPr id="4733986" name="Rectangle 34">
            <a:hlinkClick r:id="rId4"/>
          </p:cNvPr>
          <p:cNvSpPr>
            <a:spLocks noChangeArrowheads="1"/>
          </p:cNvSpPr>
          <p:nvPr/>
        </p:nvSpPr>
        <p:spPr bwMode="auto">
          <a:xfrm>
            <a:off x="4500563" y="6237288"/>
            <a:ext cx="38417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目标体系图、年度计划、月计划、周计划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66E82C-C471-45EF-AAC0-62075EDD22F2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49008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59113" y="1844675"/>
            <a:ext cx="5616575" cy="863600"/>
          </a:xfrm>
        </p:spPr>
        <p:txBody>
          <a:bodyPr/>
          <a:lstStyle/>
          <a:p>
            <a:r>
              <a:rPr lang="zh-CN" altLang="en-US" b="1">
                <a:solidFill>
                  <a:srgbClr val="FF3300"/>
                </a:solidFill>
              </a:rPr>
              <a:t>你 不 是 一 座 孤 岛</a:t>
            </a:r>
          </a:p>
        </p:txBody>
      </p:sp>
      <p:sp>
        <p:nvSpPr>
          <p:cNvPr id="4900867" name="Text Box 3"/>
          <p:cNvSpPr txBox="1">
            <a:spLocks noChangeArrowheads="1"/>
          </p:cNvSpPr>
          <p:nvPr/>
        </p:nvSpPr>
        <p:spPr bwMode="auto">
          <a:xfrm>
            <a:off x="900113" y="3068638"/>
            <a:ext cx="7696200" cy="308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圆满的人生不仅限于个人的独立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还须追求人际关系的成功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维系人与人之间的情谊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最重要的不是技巧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而在于诚信</a:t>
            </a:r>
          </a:p>
        </p:txBody>
      </p:sp>
      <p:sp>
        <p:nvSpPr>
          <p:cNvPr id="4900868" name="AutoShape 4">
            <a:hlinkClick r:id="" action="ppaction://noaction"/>
          </p:cNvPr>
          <p:cNvSpPr>
            <a:spLocks noRot="1" noChangeArrowheads="1"/>
          </p:cNvSpPr>
          <p:nvPr/>
        </p:nvSpPr>
        <p:spPr bwMode="gray">
          <a:xfrm>
            <a:off x="3132138" y="981075"/>
            <a:ext cx="5472112" cy="5810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3200" b="1">
                <a:solidFill>
                  <a:srgbClr val="000000"/>
                </a:solidFill>
              </a:rPr>
              <a:t> </a:t>
            </a:r>
            <a:r>
              <a:rPr kumimoji="0" lang="zh-CN" altLang="en-US" sz="3200" b="1">
                <a:solidFill>
                  <a:srgbClr val="000000"/>
                </a:solidFill>
              </a:rPr>
              <a:t>人际关系的成功</a:t>
            </a:r>
          </a:p>
        </p:txBody>
      </p:sp>
      <p:graphicFrame>
        <p:nvGraphicFramePr>
          <p:cNvPr id="4900869" name="Object 5"/>
          <p:cNvGraphicFramePr>
            <a:graphicFrameLocks noChangeAspect="1"/>
          </p:cNvGraphicFramePr>
          <p:nvPr/>
        </p:nvGraphicFramePr>
        <p:xfrm>
          <a:off x="1374775" y="836613"/>
          <a:ext cx="1239838" cy="2070100"/>
        </p:xfrm>
        <a:graphic>
          <a:graphicData uri="http://schemas.openxmlformats.org/presentationml/2006/ole">
            <p:oleObj spid="_x0000_s4900869" name="剪辑" r:id="rId3" imgW="3885840" imgH="3944520" progId="MS_ClipArt_Gallery.2">
              <p:embed/>
            </p:oleObj>
          </a:graphicData>
        </a:graphic>
      </p:graphicFrame>
      <p:sp>
        <p:nvSpPr>
          <p:cNvPr id="4900870" name="AutoShape 6"/>
          <p:cNvSpPr>
            <a:spLocks noChangeArrowheads="1"/>
          </p:cNvSpPr>
          <p:nvPr/>
        </p:nvSpPr>
        <p:spPr bwMode="gray">
          <a:xfrm>
            <a:off x="5364163" y="5013325"/>
            <a:ext cx="3398837" cy="5810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000000"/>
                </a:solidFill>
              </a:rPr>
              <a:t>从独立到互赖</a:t>
            </a:r>
          </a:p>
        </p:txBody>
      </p:sp>
      <p:sp>
        <p:nvSpPr>
          <p:cNvPr id="4900873" name="WordArt 9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4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4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D6E02A-7ECE-4A01-8D71-A6570BE75A7B}" type="slidenum">
              <a:rPr lang="en-US" altLang="zh-CN"/>
              <a:pPr/>
              <a:t>5</a:t>
            </a:fld>
            <a:endParaRPr lang="en-US" altLang="zh-CN"/>
          </a:p>
        </p:txBody>
      </p:sp>
      <p:pic>
        <p:nvPicPr>
          <p:cNvPr id="48046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2950" y="836613"/>
            <a:ext cx="16097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04615" name="Text Box 7"/>
          <p:cNvSpPr txBox="1">
            <a:spLocks noChangeArrowheads="1"/>
          </p:cNvSpPr>
          <p:nvPr/>
        </p:nvSpPr>
        <p:spPr bwMode="auto">
          <a:xfrm>
            <a:off x="971550" y="2276475"/>
            <a:ext cx="7129463" cy="3825875"/>
          </a:xfrm>
          <a:prstGeom prst="rect">
            <a:avLst/>
          </a:prstGeom>
          <a:solidFill>
            <a:srgbClr val="EBFFFF"/>
          </a:solidFill>
          <a:ln w="9525">
            <a:solidFill>
              <a:srgbClr val="148619"/>
            </a:solidFill>
            <a:miter lim="800000"/>
            <a:headEnd/>
            <a:tailEnd/>
          </a:ln>
          <a:effectLst/>
        </p:spPr>
        <p:txBody>
          <a:bodyPr lIns="18000" rIns="18000">
            <a:spAutoFit/>
          </a:bodyPr>
          <a:lstStyle/>
          <a:p>
            <a:pPr marL="441325" indent="-441325">
              <a:lnSpc>
                <a:spcPct val="110000"/>
              </a:lnSpc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000000"/>
                </a:solidFill>
              </a:rPr>
              <a:t>  </a:t>
            </a:r>
            <a:r>
              <a:rPr kumimoji="0" lang="zh-CN" altLang="en-US" sz="2400">
                <a:solidFill>
                  <a:srgbClr val="000000"/>
                </a:solidFill>
              </a:rPr>
              <a:t>引言、课程概述－－观念与心态</a:t>
            </a:r>
            <a:r>
              <a:rPr kumimoji="0" lang="en-US" altLang="zh-CN" sz="2400">
                <a:solidFill>
                  <a:srgbClr val="000000"/>
                </a:solidFill>
              </a:rPr>
              <a:t>----------------------04</a:t>
            </a:r>
          </a:p>
          <a:p>
            <a:pPr marL="441325" indent="-441325">
              <a:lnSpc>
                <a:spcPct val="110000"/>
              </a:lnSpc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000000"/>
                </a:solidFill>
              </a:rPr>
              <a:t>  </a:t>
            </a:r>
            <a:r>
              <a:rPr kumimoji="0" lang="zh-CN" altLang="en-US" sz="2400">
                <a:solidFill>
                  <a:srgbClr val="000000"/>
                </a:solidFill>
              </a:rPr>
              <a:t>习惯一：主动积极</a:t>
            </a:r>
            <a:r>
              <a:rPr kumimoji="0" lang="en-US" altLang="zh-CN" sz="2400">
                <a:solidFill>
                  <a:srgbClr val="000000"/>
                </a:solidFill>
              </a:rPr>
              <a:t>----------------------------------------06</a:t>
            </a:r>
          </a:p>
          <a:p>
            <a:pPr marL="441325" indent="-441325">
              <a:lnSpc>
                <a:spcPct val="110000"/>
              </a:lnSpc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000000"/>
                </a:solidFill>
              </a:rPr>
              <a:t>  </a:t>
            </a:r>
            <a:r>
              <a:rPr kumimoji="0" lang="zh-CN" altLang="en-US" sz="2400">
                <a:solidFill>
                  <a:srgbClr val="000000"/>
                </a:solidFill>
              </a:rPr>
              <a:t>习惯二：以终为始</a:t>
            </a:r>
            <a:r>
              <a:rPr kumimoji="0" lang="en-US" altLang="zh-CN" sz="2400">
                <a:solidFill>
                  <a:srgbClr val="000000"/>
                </a:solidFill>
              </a:rPr>
              <a:t>----------------------------------------12</a:t>
            </a:r>
          </a:p>
          <a:p>
            <a:pPr marL="441325" indent="-441325">
              <a:lnSpc>
                <a:spcPct val="110000"/>
              </a:lnSpc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000000"/>
                </a:solidFill>
              </a:rPr>
              <a:t>  </a:t>
            </a:r>
            <a:r>
              <a:rPr kumimoji="0" lang="zh-CN" altLang="en-US" sz="2400">
                <a:solidFill>
                  <a:srgbClr val="000000"/>
                </a:solidFill>
              </a:rPr>
              <a:t>习惯三：要事第一</a:t>
            </a:r>
            <a:r>
              <a:rPr kumimoji="0" lang="en-US" altLang="zh-CN" sz="2400">
                <a:solidFill>
                  <a:srgbClr val="000000"/>
                </a:solidFill>
              </a:rPr>
              <a:t>----------------------------------------22</a:t>
            </a:r>
          </a:p>
          <a:p>
            <a:pPr marL="441325" indent="-441325">
              <a:lnSpc>
                <a:spcPct val="110000"/>
              </a:lnSpc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000000"/>
                </a:solidFill>
              </a:rPr>
              <a:t>  </a:t>
            </a:r>
            <a:r>
              <a:rPr kumimoji="0" lang="zh-CN" altLang="en-US" sz="2400">
                <a:solidFill>
                  <a:srgbClr val="000000"/>
                </a:solidFill>
              </a:rPr>
              <a:t>习惯四：双羸思维</a:t>
            </a:r>
            <a:r>
              <a:rPr kumimoji="0" lang="en-US" altLang="zh-CN" sz="2400">
                <a:solidFill>
                  <a:srgbClr val="000000"/>
                </a:solidFill>
              </a:rPr>
              <a:t>----------------------------------------34</a:t>
            </a:r>
          </a:p>
          <a:p>
            <a:pPr marL="441325" indent="-441325">
              <a:lnSpc>
                <a:spcPct val="110000"/>
              </a:lnSpc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000000"/>
                </a:solidFill>
              </a:rPr>
              <a:t>  </a:t>
            </a:r>
            <a:r>
              <a:rPr kumimoji="0" lang="zh-CN" altLang="en-US" sz="2400">
                <a:solidFill>
                  <a:srgbClr val="000000"/>
                </a:solidFill>
              </a:rPr>
              <a:t>习惯五：知彼解己</a:t>
            </a:r>
            <a:r>
              <a:rPr kumimoji="0" lang="en-US" altLang="zh-CN" sz="2400">
                <a:solidFill>
                  <a:srgbClr val="000000"/>
                </a:solidFill>
              </a:rPr>
              <a:t>----------------------------------------39</a:t>
            </a:r>
          </a:p>
          <a:p>
            <a:pPr marL="441325" indent="-441325">
              <a:lnSpc>
                <a:spcPct val="110000"/>
              </a:lnSpc>
              <a:buFont typeface="Wingdings" pitchFamily="2" charset="2"/>
              <a:buNone/>
            </a:pPr>
            <a:r>
              <a:rPr kumimoji="0" lang="en-US" altLang="zh-CN" sz="2400">
                <a:solidFill>
                  <a:srgbClr val="000000"/>
                </a:solidFill>
              </a:rPr>
              <a:t>  </a:t>
            </a:r>
            <a:r>
              <a:rPr kumimoji="0" lang="zh-CN" altLang="en-US" sz="2400">
                <a:solidFill>
                  <a:srgbClr val="000000"/>
                </a:solidFill>
              </a:rPr>
              <a:t>习惯六：统合综效</a:t>
            </a:r>
            <a:r>
              <a:rPr kumimoji="0" lang="en-US" altLang="zh-CN" sz="2400">
                <a:solidFill>
                  <a:srgbClr val="000000"/>
                </a:solidFill>
              </a:rPr>
              <a:t>----------------------------------------47</a:t>
            </a:r>
          </a:p>
          <a:p>
            <a:pPr marL="441325" indent="-441325">
              <a:lnSpc>
                <a:spcPct val="110000"/>
              </a:lnSpc>
              <a:buFont typeface="Wingdings" pitchFamily="2" charset="2"/>
              <a:buNone/>
            </a:pPr>
            <a:r>
              <a:rPr kumimoji="0" lang="en-US" altLang="zh-CN" sz="2400">
                <a:solidFill>
                  <a:srgbClr val="000000"/>
                </a:solidFill>
              </a:rPr>
              <a:t>  </a:t>
            </a:r>
            <a:r>
              <a:rPr kumimoji="0" lang="zh-CN" altLang="en-US" sz="2400">
                <a:solidFill>
                  <a:srgbClr val="000000"/>
                </a:solidFill>
              </a:rPr>
              <a:t>习惯七：不断更新</a:t>
            </a:r>
            <a:r>
              <a:rPr kumimoji="0" lang="en-US" altLang="zh-CN" sz="2400">
                <a:solidFill>
                  <a:srgbClr val="000000"/>
                </a:solidFill>
              </a:rPr>
              <a:t>----------------------------------------57</a:t>
            </a:r>
          </a:p>
        </p:txBody>
      </p:sp>
      <p:sp>
        <p:nvSpPr>
          <p:cNvPr id="4804616" name="Oval 8"/>
          <p:cNvSpPr>
            <a:spLocks noChangeArrowheads="1"/>
          </p:cNvSpPr>
          <p:nvPr/>
        </p:nvSpPr>
        <p:spPr bwMode="auto">
          <a:xfrm>
            <a:off x="2590800" y="1125538"/>
            <a:ext cx="790575" cy="790575"/>
          </a:xfrm>
          <a:prstGeom prst="ellipse">
            <a:avLst/>
          </a:prstGeom>
          <a:solidFill>
            <a:srgbClr val="99FF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b="1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方正舒体幼圆新宋体宋体隶书楷体_GB2312华文中宋华文行楷华"/>
              </a:rPr>
              <a:t>课</a:t>
            </a:r>
          </a:p>
        </p:txBody>
      </p:sp>
      <p:sp>
        <p:nvSpPr>
          <p:cNvPr id="4804617" name="Oval 9"/>
          <p:cNvSpPr>
            <a:spLocks noChangeArrowheads="1"/>
          </p:cNvSpPr>
          <p:nvPr/>
        </p:nvSpPr>
        <p:spPr bwMode="auto">
          <a:xfrm>
            <a:off x="3348038" y="1125538"/>
            <a:ext cx="790575" cy="790575"/>
          </a:xfrm>
          <a:prstGeom prst="ellipse">
            <a:avLst/>
          </a:prstGeom>
          <a:solidFill>
            <a:srgbClr val="99FF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b="1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方正舒体幼圆新宋体宋体隶书楷体_GB2312华文中宋华文行楷华"/>
              </a:rPr>
              <a:t>程</a:t>
            </a:r>
          </a:p>
        </p:txBody>
      </p:sp>
      <p:sp>
        <p:nvSpPr>
          <p:cNvPr id="4804618" name="Oval 10"/>
          <p:cNvSpPr>
            <a:spLocks noChangeArrowheads="1"/>
          </p:cNvSpPr>
          <p:nvPr/>
        </p:nvSpPr>
        <p:spPr bwMode="auto">
          <a:xfrm>
            <a:off x="4102100" y="1125538"/>
            <a:ext cx="790575" cy="790575"/>
          </a:xfrm>
          <a:prstGeom prst="ellipse">
            <a:avLst/>
          </a:prstGeom>
          <a:solidFill>
            <a:srgbClr val="99FF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b="1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方正舒体幼圆新宋体宋体隶书楷体_GB2312华文中宋华文行楷华"/>
              </a:rPr>
              <a:t>大</a:t>
            </a:r>
          </a:p>
        </p:txBody>
      </p:sp>
      <p:sp>
        <p:nvSpPr>
          <p:cNvPr id="4804619" name="Oval 11"/>
          <p:cNvSpPr>
            <a:spLocks noChangeArrowheads="1"/>
          </p:cNvSpPr>
          <p:nvPr/>
        </p:nvSpPr>
        <p:spPr bwMode="auto">
          <a:xfrm>
            <a:off x="4859338" y="1125538"/>
            <a:ext cx="790575" cy="790575"/>
          </a:xfrm>
          <a:prstGeom prst="ellipse">
            <a:avLst/>
          </a:prstGeom>
          <a:solidFill>
            <a:srgbClr val="99FF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b="1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  <a:cs typeface="方正舒体幼圆新宋体宋体隶书楷体_GB2312华文中宋华文行楷华"/>
              </a:rPr>
              <a:t>纲</a:t>
            </a:r>
          </a:p>
        </p:txBody>
      </p:sp>
      <p:sp>
        <p:nvSpPr>
          <p:cNvPr id="4804620" name="WordArt 12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01B9A3-4308-45F0-9C3F-C2454FCD0DD7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4901890" name="AutoShape 2"/>
          <p:cNvSpPr>
            <a:spLocks noChangeArrowheads="1"/>
          </p:cNvSpPr>
          <p:nvPr/>
        </p:nvSpPr>
        <p:spPr bwMode="gray">
          <a:xfrm>
            <a:off x="2124075" y="760413"/>
            <a:ext cx="4864100" cy="5810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000000"/>
                </a:solidFill>
              </a:rPr>
              <a:t>情感帐户</a:t>
            </a:r>
          </a:p>
        </p:txBody>
      </p:sp>
      <p:grpSp>
        <p:nvGrpSpPr>
          <p:cNvPr id="4901891" name="Group 3"/>
          <p:cNvGrpSpPr>
            <a:grpSpLocks/>
          </p:cNvGrpSpPr>
          <p:nvPr/>
        </p:nvGrpSpPr>
        <p:grpSpPr bwMode="auto">
          <a:xfrm>
            <a:off x="539750" y="1809750"/>
            <a:ext cx="8062913" cy="4498975"/>
            <a:chOff x="256" y="914"/>
            <a:chExt cx="5079" cy="3015"/>
          </a:xfrm>
        </p:grpSpPr>
        <p:sp>
          <p:nvSpPr>
            <p:cNvPr id="4901892" name="Rectangle 4"/>
            <p:cNvSpPr>
              <a:spLocks noChangeArrowheads="1"/>
            </p:cNvSpPr>
            <p:nvPr/>
          </p:nvSpPr>
          <p:spPr bwMode="auto">
            <a:xfrm>
              <a:off x="782" y="914"/>
              <a:ext cx="4553" cy="26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01893" name="Rectangle 5"/>
            <p:cNvSpPr>
              <a:spLocks noChangeArrowheads="1"/>
            </p:cNvSpPr>
            <p:nvPr/>
          </p:nvSpPr>
          <p:spPr bwMode="auto">
            <a:xfrm>
              <a:off x="612" y="1007"/>
              <a:ext cx="4553" cy="26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01894" name="Rectangle 6"/>
            <p:cNvSpPr>
              <a:spLocks noChangeArrowheads="1"/>
            </p:cNvSpPr>
            <p:nvPr/>
          </p:nvSpPr>
          <p:spPr bwMode="auto">
            <a:xfrm>
              <a:off x="442" y="1147"/>
              <a:ext cx="4553" cy="26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01895" name="Rectangle 7"/>
            <p:cNvSpPr>
              <a:spLocks noChangeArrowheads="1"/>
            </p:cNvSpPr>
            <p:nvPr/>
          </p:nvSpPr>
          <p:spPr bwMode="auto">
            <a:xfrm>
              <a:off x="272" y="1298"/>
              <a:ext cx="4553" cy="263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01896" name="Line 8"/>
            <p:cNvSpPr>
              <a:spLocks noChangeShapeType="1"/>
            </p:cNvSpPr>
            <p:nvPr/>
          </p:nvSpPr>
          <p:spPr bwMode="auto">
            <a:xfrm>
              <a:off x="256" y="1751"/>
              <a:ext cx="4574" cy="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01897" name="Line 9"/>
            <p:cNvSpPr>
              <a:spLocks noChangeShapeType="1"/>
            </p:cNvSpPr>
            <p:nvPr/>
          </p:nvSpPr>
          <p:spPr bwMode="auto">
            <a:xfrm>
              <a:off x="272" y="2035"/>
              <a:ext cx="4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01898" name="Line 10"/>
            <p:cNvSpPr>
              <a:spLocks noChangeShapeType="1"/>
            </p:cNvSpPr>
            <p:nvPr/>
          </p:nvSpPr>
          <p:spPr bwMode="auto">
            <a:xfrm>
              <a:off x="2937" y="1780"/>
              <a:ext cx="0" cy="2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01899" name="Line 11"/>
            <p:cNvSpPr>
              <a:spLocks noChangeShapeType="1"/>
            </p:cNvSpPr>
            <p:nvPr/>
          </p:nvSpPr>
          <p:spPr bwMode="auto">
            <a:xfrm>
              <a:off x="272" y="3339"/>
              <a:ext cx="4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01900" name="Text Box 12"/>
            <p:cNvSpPr txBox="1">
              <a:spLocks noChangeArrowheads="1"/>
            </p:cNvSpPr>
            <p:nvPr/>
          </p:nvSpPr>
          <p:spPr bwMode="auto">
            <a:xfrm>
              <a:off x="1292" y="1706"/>
              <a:ext cx="1134" cy="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256128"/>
                  </a:solidFill>
                  <a:latin typeface="Times New Roman" pitchFamily="18" charset="0"/>
                  <a:ea typeface="宋体" pitchFamily="2" charset="-122"/>
                </a:rPr>
                <a:t>存款</a:t>
              </a:r>
            </a:p>
          </p:txBody>
        </p:sp>
        <p:sp>
          <p:nvSpPr>
            <p:cNvPr id="4901901" name="Text Box 13"/>
            <p:cNvSpPr txBox="1">
              <a:spLocks noChangeArrowheads="1"/>
            </p:cNvSpPr>
            <p:nvPr/>
          </p:nvSpPr>
          <p:spPr bwMode="auto">
            <a:xfrm>
              <a:off x="3475" y="1723"/>
              <a:ext cx="596" cy="34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256128"/>
                  </a:solidFill>
                  <a:latin typeface="Times New Roman" pitchFamily="18" charset="0"/>
                  <a:ea typeface="宋体" pitchFamily="2" charset="-122"/>
                </a:rPr>
                <a:t>取款</a:t>
              </a:r>
            </a:p>
          </p:txBody>
        </p:sp>
        <p:sp>
          <p:nvSpPr>
            <p:cNvPr id="4901902" name="Rectangle 14"/>
            <p:cNvSpPr>
              <a:spLocks noChangeArrowheads="1"/>
            </p:cNvSpPr>
            <p:nvPr/>
          </p:nvSpPr>
          <p:spPr bwMode="auto">
            <a:xfrm>
              <a:off x="3972" y="2602"/>
              <a:ext cx="624" cy="1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01903" name="Rectangle 15"/>
            <p:cNvSpPr>
              <a:spLocks noChangeArrowheads="1"/>
            </p:cNvSpPr>
            <p:nvPr/>
          </p:nvSpPr>
          <p:spPr bwMode="auto">
            <a:xfrm>
              <a:off x="3972" y="2405"/>
              <a:ext cx="624" cy="1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01904" name="Rectangle 16"/>
            <p:cNvSpPr>
              <a:spLocks noChangeArrowheads="1"/>
            </p:cNvSpPr>
            <p:nvPr/>
          </p:nvSpPr>
          <p:spPr bwMode="auto">
            <a:xfrm>
              <a:off x="3972" y="2800"/>
              <a:ext cx="624" cy="1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01905" name="Text Box 17"/>
            <p:cNvSpPr txBox="1">
              <a:spLocks noChangeArrowheads="1"/>
            </p:cNvSpPr>
            <p:nvPr/>
          </p:nvSpPr>
          <p:spPr bwMode="auto">
            <a:xfrm>
              <a:off x="1338" y="3452"/>
              <a:ext cx="1134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256128"/>
                  </a:solidFill>
                  <a:latin typeface="Times New Roman" pitchFamily="18" charset="0"/>
                  <a:ea typeface="宋体" pitchFamily="2" charset="-122"/>
                </a:rPr>
                <a:t>结余</a:t>
              </a:r>
            </a:p>
          </p:txBody>
        </p:sp>
        <p:sp>
          <p:nvSpPr>
            <p:cNvPr id="4901906" name="Text Box 18"/>
            <p:cNvSpPr txBox="1">
              <a:spLocks noChangeArrowheads="1"/>
            </p:cNvSpPr>
            <p:nvPr/>
          </p:nvSpPr>
          <p:spPr bwMode="auto">
            <a:xfrm>
              <a:off x="1020" y="1257"/>
              <a:ext cx="3132" cy="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400" b="1">
                  <a:solidFill>
                    <a:schemeClr val="hlink"/>
                  </a:solidFill>
                  <a:latin typeface="Times New Roman" pitchFamily="18" charset="0"/>
                  <a:ea typeface="宋体" pitchFamily="2" charset="-122"/>
                </a:rPr>
                <a:t>情感帐户对帐单</a:t>
              </a:r>
              <a:br>
                <a:rPr kumimoji="0" lang="zh-CN" altLang="en-US" sz="2400" b="1">
                  <a:solidFill>
                    <a:schemeClr val="hlink"/>
                  </a:solidFill>
                  <a:latin typeface="Times New Roman" pitchFamily="18" charset="0"/>
                  <a:ea typeface="宋体" pitchFamily="2" charset="-122"/>
                </a:rPr>
              </a:br>
              <a:r>
                <a:rPr kumimoji="0" lang="en-US" altLang="zh-CN" sz="2400" b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宋体" pitchFamily="2" charset="-122"/>
                </a:rPr>
                <a:t>Emotional Bank Account</a:t>
              </a:r>
            </a:p>
          </p:txBody>
        </p:sp>
        <p:sp>
          <p:nvSpPr>
            <p:cNvPr id="4901907" name="Text Box 19"/>
            <p:cNvSpPr txBox="1">
              <a:spLocks noChangeArrowheads="1"/>
            </p:cNvSpPr>
            <p:nvPr/>
          </p:nvSpPr>
          <p:spPr bwMode="auto">
            <a:xfrm>
              <a:off x="3872" y="3452"/>
              <a:ext cx="794" cy="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>
                  <a:solidFill>
                    <a:srgbClr val="0000FF"/>
                  </a:solidFill>
                  <a:latin typeface="Times New Roman" pitchFamily="18" charset="0"/>
                  <a:ea typeface="宋体" pitchFamily="2" charset="-122"/>
                </a:rPr>
                <a:t>xxxxx</a:t>
              </a:r>
            </a:p>
          </p:txBody>
        </p:sp>
        <p:sp>
          <p:nvSpPr>
            <p:cNvPr id="4901908" name="Rectangle 20"/>
            <p:cNvSpPr>
              <a:spLocks noChangeArrowheads="1"/>
            </p:cNvSpPr>
            <p:nvPr/>
          </p:nvSpPr>
          <p:spPr bwMode="auto">
            <a:xfrm>
              <a:off x="3972" y="2205"/>
              <a:ext cx="624" cy="1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01909" name="Rectangle 21"/>
            <p:cNvSpPr>
              <a:spLocks noChangeArrowheads="1"/>
            </p:cNvSpPr>
            <p:nvPr/>
          </p:nvSpPr>
          <p:spPr bwMode="auto">
            <a:xfrm>
              <a:off x="3972" y="2999"/>
              <a:ext cx="624" cy="1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01910" name="Text Box 22"/>
            <p:cNvSpPr txBox="1">
              <a:spLocks noChangeArrowheads="1"/>
            </p:cNvSpPr>
            <p:nvPr/>
          </p:nvSpPr>
          <p:spPr bwMode="auto">
            <a:xfrm>
              <a:off x="340" y="2148"/>
              <a:ext cx="1225" cy="1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b="1">
                  <a:solidFill>
                    <a:srgbClr val="0000FF"/>
                  </a:solidFill>
                  <a:ea typeface="宋体" pitchFamily="2" charset="-122"/>
                </a:rPr>
                <a:t>一、理解别人</a:t>
              </a:r>
            </a:p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b="1">
                  <a:solidFill>
                    <a:srgbClr val="0000FF"/>
                  </a:solidFill>
                  <a:ea typeface="宋体" pitchFamily="2" charset="-122"/>
                </a:rPr>
                <a:t>二、注意小节</a:t>
              </a:r>
            </a:p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b="1">
                  <a:solidFill>
                    <a:srgbClr val="0000FF"/>
                  </a:solidFill>
                  <a:ea typeface="宋体" pitchFamily="2" charset="-122"/>
                </a:rPr>
                <a:t>三、信守承诺</a:t>
              </a:r>
            </a:p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b="1">
                  <a:solidFill>
                    <a:srgbClr val="0000FF"/>
                  </a:solidFill>
                  <a:ea typeface="宋体" pitchFamily="2" charset="-122"/>
                </a:rPr>
                <a:t>……</a:t>
              </a:r>
            </a:p>
          </p:txBody>
        </p:sp>
        <p:sp>
          <p:nvSpPr>
            <p:cNvPr id="4901911" name="Text Box 23"/>
            <p:cNvSpPr txBox="1">
              <a:spLocks noChangeArrowheads="1"/>
            </p:cNvSpPr>
            <p:nvPr/>
          </p:nvSpPr>
          <p:spPr bwMode="auto">
            <a:xfrm>
              <a:off x="1633" y="2148"/>
              <a:ext cx="1292" cy="1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b="1">
                  <a:solidFill>
                    <a:srgbClr val="0000FF"/>
                  </a:solidFill>
                  <a:ea typeface="宋体" pitchFamily="2" charset="-122"/>
                </a:rPr>
                <a:t>四、阐明期望</a:t>
              </a:r>
            </a:p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b="1">
                  <a:solidFill>
                    <a:srgbClr val="0000FF"/>
                  </a:solidFill>
                  <a:ea typeface="宋体" pitchFamily="2" charset="-122"/>
                </a:rPr>
                <a:t>五、诚恳正直</a:t>
              </a:r>
            </a:p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b="1">
                  <a:solidFill>
                    <a:srgbClr val="0000FF"/>
                  </a:solidFill>
                  <a:ea typeface="宋体" pitchFamily="2" charset="-122"/>
                </a:rPr>
                <a:t>六、勇于道歉</a:t>
              </a:r>
            </a:p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b="1">
                  <a:solidFill>
                    <a:srgbClr val="0000FF"/>
                  </a:solidFill>
                  <a:ea typeface="宋体" pitchFamily="2" charset="-122"/>
                </a:rPr>
                <a:t>……</a:t>
              </a:r>
            </a:p>
          </p:txBody>
        </p:sp>
      </p:grpSp>
      <p:sp>
        <p:nvSpPr>
          <p:cNvPr id="4901914" name="WordArt 26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E611-8586-4625-87B8-2DF0BD0E9F63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4902914" name="AutoShape 2"/>
          <p:cNvSpPr>
            <a:spLocks noChangeArrowheads="1"/>
          </p:cNvSpPr>
          <p:nvPr>
            <p:ph type="title"/>
          </p:nvPr>
        </p:nvSpPr>
        <p:spPr bwMode="gray">
          <a:xfrm>
            <a:off x="2339975" y="765175"/>
            <a:ext cx="4318000" cy="11303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/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/>
          <a:lstStyle/>
          <a:p>
            <a:pPr>
              <a:lnSpc>
                <a:spcPct val="90000"/>
              </a:lnSpc>
            </a:pPr>
            <a:r>
              <a:rPr kumimoji="0" lang="zh-CN" altLang="en-US" sz="3200" b="1">
                <a:solidFill>
                  <a:srgbClr val="000000"/>
                </a:solidFill>
                <a:ea typeface="黑体" pitchFamily="49" charset="-122"/>
              </a:rPr>
              <a:t>双 赢 思 维</a:t>
            </a:r>
            <a:br>
              <a:rPr kumimoji="0" lang="zh-CN" altLang="en-US" sz="3200" b="1">
                <a:solidFill>
                  <a:srgbClr val="000000"/>
                </a:solidFill>
                <a:ea typeface="黑体" pitchFamily="49" charset="-122"/>
              </a:rPr>
            </a:br>
            <a:r>
              <a:rPr kumimoji="0" lang="en-US" altLang="zh-CN" sz="3200" b="1">
                <a:solidFill>
                  <a:srgbClr val="000000"/>
                </a:solidFill>
                <a:ea typeface="黑体" pitchFamily="49" charset="-122"/>
              </a:rPr>
              <a:t>Think Win-Win</a:t>
            </a:r>
            <a:endParaRPr kumimoji="0" lang="en-US" altLang="zh-CN" sz="3200" b="1">
              <a:solidFill>
                <a:srgbClr val="000000"/>
              </a:solidFill>
              <a:ea typeface="黑体" pitchFamily="49" charset="-122"/>
              <a:hlinkClick r:id="" action="ppaction://noaction"/>
            </a:endParaRPr>
          </a:p>
        </p:txBody>
      </p:sp>
      <p:sp>
        <p:nvSpPr>
          <p:cNvPr id="4902915" name="Text Box 3"/>
          <p:cNvSpPr txBox="1">
            <a:spLocks noChangeArrowheads="1"/>
          </p:cNvSpPr>
          <p:nvPr/>
        </p:nvSpPr>
        <p:spPr bwMode="auto">
          <a:xfrm>
            <a:off x="827088" y="2492375"/>
            <a:ext cx="5791200" cy="308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一般人看事情多持二分法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非强即弱，非胜即败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其实世界之大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人人都有足够的立足空间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他人之得不必视为自己之失</a:t>
            </a:r>
          </a:p>
        </p:txBody>
      </p:sp>
      <p:sp>
        <p:nvSpPr>
          <p:cNvPr id="4902916" name="Text Box 4"/>
          <p:cNvSpPr txBox="1">
            <a:spLocks noChangeArrowheads="1"/>
          </p:cNvSpPr>
          <p:nvPr/>
        </p:nvSpPr>
        <p:spPr bwMode="auto">
          <a:xfrm>
            <a:off x="7740650" y="1341438"/>
            <a:ext cx="671513" cy="469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FF0066"/>
                </a:solidFill>
                <a:latin typeface="Times New Roman" pitchFamily="18" charset="0"/>
                <a:ea typeface="宋体" pitchFamily="2" charset="-122"/>
              </a:rPr>
              <a:t>人 际 关 系 领 导 的 习 惯</a:t>
            </a:r>
          </a:p>
        </p:txBody>
      </p:sp>
      <p:sp>
        <p:nvSpPr>
          <p:cNvPr id="4902918" name="AutoShape 6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习惯四、双赢思维</a:t>
            </a:r>
          </a:p>
        </p:txBody>
      </p:sp>
      <p:sp>
        <p:nvSpPr>
          <p:cNvPr id="4902919" name="WordArt 7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47E7EA-03DF-4A1C-9263-2BDF118F48B1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4903938" name="AutoShape 2"/>
          <p:cNvSpPr>
            <a:spLocks noChangeArrowheads="1"/>
          </p:cNvSpPr>
          <p:nvPr/>
        </p:nvSpPr>
        <p:spPr bwMode="gray">
          <a:xfrm>
            <a:off x="1692275" y="765175"/>
            <a:ext cx="5467350" cy="5810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000000"/>
                </a:solidFill>
              </a:rPr>
              <a:t>人际交流的六种思维</a:t>
            </a:r>
          </a:p>
        </p:txBody>
      </p:sp>
      <p:sp>
        <p:nvSpPr>
          <p:cNvPr id="4903939" name="Text Box 3"/>
          <p:cNvSpPr txBox="1">
            <a:spLocks noChangeArrowheads="1"/>
          </p:cNvSpPr>
          <p:nvPr/>
        </p:nvSpPr>
        <p:spPr bwMode="auto">
          <a:xfrm>
            <a:off x="539750" y="2060575"/>
            <a:ext cx="8229600" cy="308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一．利人利己（赢赢）　四．两败俱伤（输输</a:t>
            </a:r>
            <a:r>
              <a:rPr lang="en-US" altLang="zh-CN" sz="2800" b="1">
                <a:solidFill>
                  <a:srgbClr val="000000"/>
                </a:solidFill>
                <a:latin typeface="黑体" pitchFamily="49" charset="-122"/>
              </a:rPr>
              <a:t>)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2800" b="1">
              <a:solidFill>
                <a:srgbClr val="000000"/>
              </a:solidFill>
              <a:latin typeface="黑体" pitchFamily="49" charset="-122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二．损人利己（赢输）  五．独善其身（独赢）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 b="1">
              <a:solidFill>
                <a:srgbClr val="000000"/>
              </a:solidFill>
              <a:latin typeface="黑体" pitchFamily="49" charset="-122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三．损己利人（输赢）　六．好聚好散（无交易）</a:t>
            </a:r>
          </a:p>
        </p:txBody>
      </p:sp>
      <p:sp>
        <p:nvSpPr>
          <p:cNvPr id="4903941" name="AutoShape 5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习惯四、双赢思维</a:t>
            </a:r>
          </a:p>
        </p:txBody>
      </p:sp>
      <p:sp>
        <p:nvSpPr>
          <p:cNvPr id="4903942" name="WordArt 6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  <p:sp>
        <p:nvSpPr>
          <p:cNvPr id="4903943" name="Rectangle 7"/>
          <p:cNvSpPr>
            <a:spLocks noChangeArrowheads="1"/>
          </p:cNvSpPr>
          <p:nvPr/>
        </p:nvSpPr>
        <p:spPr bwMode="auto">
          <a:xfrm>
            <a:off x="7451725" y="6210300"/>
            <a:ext cx="590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马云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B754ED-3130-407D-9352-48C5FFF09857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4904962" name="AutoShape 2"/>
          <p:cNvSpPr>
            <a:spLocks noChangeArrowheads="1"/>
          </p:cNvSpPr>
          <p:nvPr/>
        </p:nvSpPr>
        <p:spPr bwMode="gray">
          <a:xfrm>
            <a:off x="2411413" y="765175"/>
            <a:ext cx="4283075" cy="5810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000000"/>
                </a:solidFill>
              </a:rPr>
              <a:t>利人利己五要领</a:t>
            </a:r>
          </a:p>
        </p:txBody>
      </p:sp>
      <p:sp>
        <p:nvSpPr>
          <p:cNvPr id="4904963" name="AutoShape 3"/>
          <p:cNvSpPr>
            <a:spLocks noChangeArrowheads="1"/>
          </p:cNvSpPr>
          <p:nvPr/>
        </p:nvSpPr>
        <p:spPr bwMode="auto">
          <a:xfrm>
            <a:off x="971550" y="2292350"/>
            <a:ext cx="2362200" cy="2133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04964" name="AutoShape 4"/>
          <p:cNvSpPr>
            <a:spLocks noChangeArrowheads="1"/>
          </p:cNvSpPr>
          <p:nvPr/>
        </p:nvSpPr>
        <p:spPr bwMode="auto">
          <a:xfrm>
            <a:off x="3333750" y="2292350"/>
            <a:ext cx="2362200" cy="2133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04965" name="AutoShape 5"/>
          <p:cNvSpPr>
            <a:spLocks noChangeArrowheads="1"/>
          </p:cNvSpPr>
          <p:nvPr/>
        </p:nvSpPr>
        <p:spPr bwMode="auto">
          <a:xfrm>
            <a:off x="5695950" y="2292350"/>
            <a:ext cx="2362200" cy="2133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04966" name="Rectangle 6"/>
          <p:cNvSpPr>
            <a:spLocks noChangeArrowheads="1"/>
          </p:cNvSpPr>
          <p:nvPr/>
        </p:nvSpPr>
        <p:spPr bwMode="auto">
          <a:xfrm>
            <a:off x="971550" y="4578350"/>
            <a:ext cx="7086600" cy="13716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04967" name="Text Box 7"/>
          <p:cNvSpPr txBox="1">
            <a:spLocks noChangeArrowheads="1"/>
          </p:cNvSpPr>
          <p:nvPr/>
        </p:nvSpPr>
        <p:spPr bwMode="auto">
          <a:xfrm>
            <a:off x="1504950" y="5035550"/>
            <a:ext cx="609600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tx2"/>
                </a:solidFill>
                <a:latin typeface="黑体" pitchFamily="49" charset="-122"/>
              </a:rPr>
              <a:t>4</a:t>
            </a:r>
            <a:r>
              <a:rPr lang="zh-CN" altLang="en-US" sz="2800" b="1">
                <a:solidFill>
                  <a:schemeClr val="tx2"/>
                </a:solidFill>
                <a:latin typeface="黑体" pitchFamily="49" charset="-122"/>
              </a:rPr>
              <a:t>辅助的制度、</a:t>
            </a:r>
            <a:r>
              <a:rPr lang="en-US" altLang="zh-CN" sz="2800" b="1">
                <a:solidFill>
                  <a:schemeClr val="tx2"/>
                </a:solidFill>
                <a:latin typeface="黑体" pitchFamily="49" charset="-122"/>
              </a:rPr>
              <a:t>5</a:t>
            </a:r>
            <a:r>
              <a:rPr lang="zh-CN" altLang="en-US" sz="2800" b="1">
                <a:solidFill>
                  <a:schemeClr val="tx2"/>
                </a:solidFill>
                <a:latin typeface="黑体" pitchFamily="49" charset="-122"/>
              </a:rPr>
              <a:t>过程</a:t>
            </a:r>
          </a:p>
        </p:txBody>
      </p:sp>
      <p:sp>
        <p:nvSpPr>
          <p:cNvPr id="4904968" name="AutoShape 8"/>
          <p:cNvSpPr>
            <a:spLocks noChangeArrowheads="1"/>
          </p:cNvSpPr>
          <p:nvPr/>
        </p:nvSpPr>
        <p:spPr bwMode="auto">
          <a:xfrm>
            <a:off x="2419350" y="2216150"/>
            <a:ext cx="1828800" cy="533400"/>
          </a:xfrm>
          <a:prstGeom prst="rightArrow">
            <a:avLst>
              <a:gd name="adj1" fmla="val 50000"/>
              <a:gd name="adj2" fmla="val 85714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04969" name="AutoShape 9"/>
          <p:cNvSpPr>
            <a:spLocks noChangeArrowheads="1"/>
          </p:cNvSpPr>
          <p:nvPr/>
        </p:nvSpPr>
        <p:spPr bwMode="auto">
          <a:xfrm>
            <a:off x="4857750" y="2216150"/>
            <a:ext cx="1828800" cy="533400"/>
          </a:xfrm>
          <a:prstGeom prst="rightArrow">
            <a:avLst>
              <a:gd name="adj1" fmla="val 50000"/>
              <a:gd name="adj2" fmla="val 85714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04970" name="Text Box 10"/>
          <p:cNvSpPr txBox="1">
            <a:spLocks noChangeArrowheads="1"/>
          </p:cNvSpPr>
          <p:nvPr/>
        </p:nvSpPr>
        <p:spPr bwMode="auto">
          <a:xfrm>
            <a:off x="1123950" y="2673350"/>
            <a:ext cx="2133600" cy="164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  <a:latin typeface="黑体" pitchFamily="49" charset="-122"/>
              </a:rPr>
              <a:t>1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tx2"/>
                </a:solidFill>
                <a:latin typeface="黑体" pitchFamily="49" charset="-122"/>
              </a:rPr>
              <a:t>利人利己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黑体" pitchFamily="49" charset="-122"/>
              </a:rPr>
              <a:t>品格</a:t>
            </a:r>
          </a:p>
        </p:txBody>
      </p:sp>
      <p:sp>
        <p:nvSpPr>
          <p:cNvPr id="4904971" name="Text Box 11"/>
          <p:cNvSpPr txBox="1">
            <a:spLocks noChangeArrowheads="1"/>
          </p:cNvSpPr>
          <p:nvPr/>
        </p:nvSpPr>
        <p:spPr bwMode="auto">
          <a:xfrm>
            <a:off x="3486150" y="2673350"/>
            <a:ext cx="2133600" cy="164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  <a:latin typeface="黑体" pitchFamily="49" charset="-122"/>
              </a:rPr>
              <a:t>2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tx2"/>
                </a:solidFill>
                <a:latin typeface="黑体" pitchFamily="49" charset="-122"/>
              </a:rPr>
              <a:t>利人利己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黑体" pitchFamily="49" charset="-122"/>
              </a:rPr>
              <a:t>关系</a:t>
            </a:r>
          </a:p>
        </p:txBody>
      </p:sp>
      <p:sp>
        <p:nvSpPr>
          <p:cNvPr id="4904972" name="Text Box 12"/>
          <p:cNvSpPr txBox="1">
            <a:spLocks noChangeArrowheads="1"/>
          </p:cNvSpPr>
          <p:nvPr/>
        </p:nvSpPr>
        <p:spPr bwMode="auto">
          <a:xfrm>
            <a:off x="5848350" y="2673350"/>
            <a:ext cx="2133600" cy="164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  <a:latin typeface="黑体" pitchFamily="49" charset="-122"/>
              </a:rPr>
              <a:t>3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tx2"/>
                </a:solidFill>
                <a:latin typeface="黑体" pitchFamily="49" charset="-122"/>
              </a:rPr>
              <a:t>利人利己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黑体" pitchFamily="49" charset="-122"/>
              </a:rPr>
              <a:t>协议</a:t>
            </a:r>
          </a:p>
        </p:txBody>
      </p:sp>
      <p:pic>
        <p:nvPicPr>
          <p:cNvPr id="4904973" name="Picture 13" descr="BK_094 拷贝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8850" y="836613"/>
            <a:ext cx="1506538" cy="1203325"/>
          </a:xfrm>
          <a:prstGeom prst="rect">
            <a:avLst/>
          </a:prstGeom>
          <a:noFill/>
        </p:spPr>
      </p:pic>
      <p:sp>
        <p:nvSpPr>
          <p:cNvPr id="4904975" name="AutoShape 15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习惯四、双赢思维</a:t>
            </a:r>
          </a:p>
        </p:txBody>
      </p:sp>
      <p:sp>
        <p:nvSpPr>
          <p:cNvPr id="4904976" name="WordArt 16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7D72D2-2708-4784-8E51-B27344A53904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4905986" name="AutoShape 2">
            <a:hlinkClick r:id="" action="ppaction://noaction"/>
          </p:cNvPr>
          <p:cNvSpPr>
            <a:spLocks noRot="1" noChangeArrowheads="1"/>
          </p:cNvSpPr>
          <p:nvPr/>
        </p:nvSpPr>
        <p:spPr bwMode="gray">
          <a:xfrm>
            <a:off x="900113" y="765175"/>
            <a:ext cx="7343775" cy="15843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000000"/>
                </a:solidFill>
              </a:rPr>
              <a:t>知 彼 解 己</a:t>
            </a:r>
            <a:br>
              <a:rPr kumimoji="0" lang="zh-CN" altLang="en-US" sz="3200" b="1">
                <a:solidFill>
                  <a:srgbClr val="000000"/>
                </a:solidFill>
              </a:rPr>
            </a:br>
            <a:r>
              <a:rPr kumimoji="0" lang="en-US" altLang="zh-CN" sz="3200" b="1">
                <a:solidFill>
                  <a:srgbClr val="000000"/>
                </a:solidFill>
              </a:rPr>
              <a:t>Seek first to understand, </a:t>
            </a:r>
            <a:br>
              <a:rPr kumimoji="0" lang="en-US" altLang="zh-CN" sz="3200" b="1">
                <a:solidFill>
                  <a:srgbClr val="000000"/>
                </a:solidFill>
              </a:rPr>
            </a:br>
            <a:r>
              <a:rPr kumimoji="0" lang="en-US" altLang="zh-CN" sz="3200" b="1">
                <a:solidFill>
                  <a:srgbClr val="000000"/>
                </a:solidFill>
              </a:rPr>
              <a:t>then to be understood </a:t>
            </a:r>
          </a:p>
        </p:txBody>
      </p:sp>
      <p:sp>
        <p:nvSpPr>
          <p:cNvPr id="4905987" name="Text Box 3"/>
          <p:cNvSpPr txBox="1">
            <a:spLocks noChangeArrowheads="1"/>
          </p:cNvSpPr>
          <p:nvPr/>
        </p:nvSpPr>
        <p:spPr bwMode="auto">
          <a:xfrm>
            <a:off x="755650" y="2420938"/>
            <a:ext cx="5867400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沟通有两大原则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自己充分表达意思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而且对方容易了解真义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听人说话，很简单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设身处地的倾听，却非易事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聆听、回馈与表达因而同等重要</a:t>
            </a:r>
          </a:p>
        </p:txBody>
      </p:sp>
      <p:sp>
        <p:nvSpPr>
          <p:cNvPr id="4905988" name="Text Box 4"/>
          <p:cNvSpPr txBox="1">
            <a:spLocks noChangeArrowheads="1"/>
          </p:cNvSpPr>
          <p:nvPr/>
        </p:nvSpPr>
        <p:spPr bwMode="auto">
          <a:xfrm>
            <a:off x="7380288" y="2636838"/>
            <a:ext cx="611187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0066"/>
                </a:solidFill>
                <a:latin typeface="Times New Roman" pitchFamily="18" charset="0"/>
                <a:ea typeface="宋体" pitchFamily="2" charset="-122"/>
              </a:rPr>
              <a:t>同 理 心 沟 通 的 习 惯</a:t>
            </a:r>
          </a:p>
        </p:txBody>
      </p:sp>
      <p:sp>
        <p:nvSpPr>
          <p:cNvPr id="4905990" name="AutoShape 6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习惯五、知彼解已</a:t>
            </a:r>
          </a:p>
        </p:txBody>
      </p:sp>
      <p:sp>
        <p:nvSpPr>
          <p:cNvPr id="4905991" name="WordArt 7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8AF4B-3E3F-4403-A59A-62CC5B15FD4D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4766722" name="AutoShape 2"/>
          <p:cNvSpPr>
            <a:spLocks noChangeArrowheads="1"/>
          </p:cNvSpPr>
          <p:nvPr/>
        </p:nvSpPr>
        <p:spPr bwMode="auto">
          <a:xfrm>
            <a:off x="755650" y="1700213"/>
            <a:ext cx="7488238" cy="1871662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anchor="ctr"/>
          <a:lstStyle/>
          <a:p>
            <a:pPr indent="723900">
              <a:buFont typeface="Wingdings" pitchFamily="2" charset="2"/>
              <a:buNone/>
            </a:pPr>
            <a:r>
              <a:rPr lang="zh-CN" altLang="en-US" sz="2600" b="1">
                <a:solidFill>
                  <a:srgbClr val="000000"/>
                </a:solidFill>
              </a:rPr>
              <a:t>为了设定的目标，把信息、思想和情感在个人或群体间传递，并达成共同协议的过程。</a:t>
            </a:r>
          </a:p>
          <a:p>
            <a:pPr indent="723900">
              <a:buFont typeface="Wingdings" pitchFamily="2" charset="2"/>
              <a:buNone/>
            </a:pPr>
            <a:r>
              <a:rPr lang="zh-CN" altLang="en-US" sz="2600" b="1">
                <a:solidFill>
                  <a:srgbClr val="000000"/>
                </a:solidFill>
              </a:rPr>
              <a:t>她是人与人之间意见传递的方法；是人与人之间思想联系的桥梁；</a:t>
            </a:r>
          </a:p>
        </p:txBody>
      </p:sp>
      <p:sp>
        <p:nvSpPr>
          <p:cNvPr id="4766723" name="AutoShape 3"/>
          <p:cNvSpPr>
            <a:spLocks noChangeArrowheads="1"/>
          </p:cNvSpPr>
          <p:nvPr>
            <p:ph type="title" idx="4294967295"/>
          </p:nvPr>
        </p:nvSpPr>
        <p:spPr bwMode="gray">
          <a:xfrm>
            <a:off x="3059113" y="760413"/>
            <a:ext cx="2951162" cy="5810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/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/>
          <a:lstStyle/>
          <a:p>
            <a:r>
              <a:rPr lang="zh-CN" altLang="en-US" sz="3200" b="1">
                <a:solidFill>
                  <a:srgbClr val="663300"/>
                </a:solidFill>
                <a:ea typeface="黑体" pitchFamily="49" charset="-122"/>
              </a:rPr>
              <a:t>沟通的定义</a:t>
            </a:r>
          </a:p>
        </p:txBody>
      </p:sp>
      <p:sp>
        <p:nvSpPr>
          <p:cNvPr id="4766724" name="Rectangle 4"/>
          <p:cNvSpPr>
            <a:spLocks noRot="1" noChangeArrowheads="1"/>
          </p:cNvSpPr>
          <p:nvPr/>
        </p:nvSpPr>
        <p:spPr bwMode="auto">
          <a:xfrm>
            <a:off x="779463" y="4351338"/>
            <a:ext cx="3286125" cy="1955800"/>
          </a:xfrm>
          <a:prstGeom prst="rect">
            <a:avLst/>
          </a:prstGeom>
          <a:solidFill>
            <a:srgbClr val="FFFF99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5000"/>
              </a:spcBef>
              <a:buSzTx/>
              <a:buFont typeface="Wingdings" pitchFamily="2" charset="2"/>
              <a:buChar char="Ø"/>
            </a:pPr>
            <a:r>
              <a:rPr lang="zh-CN" altLang="en-US" sz="2800" b="1">
                <a:solidFill>
                  <a:srgbClr val="000000"/>
                </a:solidFill>
              </a:rPr>
              <a:t>双向交流</a:t>
            </a:r>
          </a:p>
          <a:p>
            <a:pPr marL="342900" indent="-342900">
              <a:spcBef>
                <a:spcPct val="5000"/>
              </a:spcBef>
              <a:buSzTx/>
              <a:buFont typeface="Wingdings" pitchFamily="2" charset="2"/>
              <a:buChar char="Ø"/>
            </a:pPr>
            <a:r>
              <a:rPr lang="zh-CN" altLang="en-US" sz="2800" b="1">
                <a:solidFill>
                  <a:srgbClr val="000000"/>
                </a:solidFill>
              </a:rPr>
              <a:t>正向互动</a:t>
            </a:r>
          </a:p>
          <a:p>
            <a:pPr marL="342900" indent="-342900">
              <a:spcBef>
                <a:spcPct val="5000"/>
              </a:spcBef>
              <a:buSzTx/>
              <a:buFont typeface="Wingdings" pitchFamily="2" charset="2"/>
              <a:buChar char="Ø"/>
            </a:pPr>
            <a:r>
              <a:rPr lang="zh-CN" altLang="en-US" sz="2800" b="1">
                <a:solidFill>
                  <a:srgbClr val="000000"/>
                </a:solidFill>
              </a:rPr>
              <a:t>主动表达</a:t>
            </a:r>
          </a:p>
          <a:p>
            <a:pPr marL="342900" indent="-342900">
              <a:spcBef>
                <a:spcPct val="5000"/>
              </a:spcBef>
              <a:buSzTx/>
              <a:buFont typeface="Wingdings" pitchFamily="2" charset="2"/>
              <a:buChar char="Ø"/>
            </a:pPr>
            <a:r>
              <a:rPr lang="zh-CN" altLang="en-US" sz="2800" b="1">
                <a:solidFill>
                  <a:srgbClr val="000000"/>
                </a:solidFill>
              </a:rPr>
              <a:t>聆听对方</a:t>
            </a:r>
          </a:p>
        </p:txBody>
      </p:sp>
      <p:sp>
        <p:nvSpPr>
          <p:cNvPr id="4766725" name="Rectangle 5"/>
          <p:cNvSpPr>
            <a:spLocks noRot="1" noChangeArrowheads="1"/>
          </p:cNvSpPr>
          <p:nvPr/>
        </p:nvSpPr>
        <p:spPr bwMode="auto">
          <a:xfrm>
            <a:off x="777875" y="3703638"/>
            <a:ext cx="3289300" cy="576262"/>
          </a:xfrm>
          <a:prstGeom prst="rect">
            <a:avLst/>
          </a:prstGeom>
          <a:solidFill>
            <a:srgbClr val="CCFFCC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FF"/>
                </a:solidFill>
              </a:rPr>
              <a:t>什么是正确沟通</a:t>
            </a:r>
            <a:endParaRPr lang="zh-TW" altLang="en-US" sz="2800" b="1">
              <a:solidFill>
                <a:srgbClr val="0000FF"/>
              </a:solidFill>
            </a:endParaRPr>
          </a:p>
        </p:txBody>
      </p:sp>
      <p:sp>
        <p:nvSpPr>
          <p:cNvPr id="4766726" name="Rectangle 6"/>
          <p:cNvSpPr>
            <a:spLocks noRot="1" noChangeArrowheads="1"/>
          </p:cNvSpPr>
          <p:nvPr/>
        </p:nvSpPr>
        <p:spPr bwMode="auto">
          <a:xfrm>
            <a:off x="4932363" y="3703638"/>
            <a:ext cx="3289300" cy="576262"/>
          </a:xfrm>
          <a:prstGeom prst="rect">
            <a:avLst/>
          </a:prstGeom>
          <a:solidFill>
            <a:srgbClr val="CCFFCC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FF"/>
                </a:solidFill>
              </a:rPr>
              <a:t>什么是错误沟通</a:t>
            </a:r>
            <a:endParaRPr lang="zh-TW" altLang="en-US" sz="2800" b="1">
              <a:solidFill>
                <a:srgbClr val="0000FF"/>
              </a:solidFill>
            </a:endParaRPr>
          </a:p>
        </p:txBody>
      </p:sp>
      <p:sp>
        <p:nvSpPr>
          <p:cNvPr id="4766727" name="Rectangle 7"/>
          <p:cNvSpPr>
            <a:spLocks noRot="1" noChangeArrowheads="1"/>
          </p:cNvSpPr>
          <p:nvPr/>
        </p:nvSpPr>
        <p:spPr bwMode="auto">
          <a:xfrm>
            <a:off x="4932363" y="4351338"/>
            <a:ext cx="3289300" cy="1947862"/>
          </a:xfrm>
          <a:prstGeom prst="rect">
            <a:avLst/>
          </a:prstGeom>
          <a:solidFill>
            <a:srgbClr val="FFFF99"/>
          </a:solidFill>
          <a:ln w="158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5000"/>
              </a:spcBef>
              <a:buSzTx/>
              <a:buFont typeface="Wingdings" pitchFamily="2" charset="2"/>
              <a:buChar char="Ø"/>
            </a:pPr>
            <a:r>
              <a:rPr lang="zh-CN" altLang="en-US" sz="2800" b="1">
                <a:solidFill>
                  <a:srgbClr val="000000"/>
                </a:solidFill>
              </a:rPr>
              <a:t>单</a:t>
            </a:r>
            <a:r>
              <a:rPr lang="zh-TW" altLang="en-US" sz="2800" b="1">
                <a:solidFill>
                  <a:srgbClr val="000000"/>
                </a:solidFill>
              </a:rPr>
              <a:t>向表</a:t>
            </a:r>
            <a:r>
              <a:rPr lang="zh-CN" altLang="en-US" sz="2800" b="1">
                <a:solidFill>
                  <a:srgbClr val="000000"/>
                </a:solidFill>
              </a:rPr>
              <a:t>达</a:t>
            </a:r>
            <a:endParaRPr lang="zh-TW" altLang="en-US" sz="2800" b="1">
              <a:solidFill>
                <a:srgbClr val="000000"/>
              </a:solidFill>
            </a:endParaRPr>
          </a:p>
          <a:p>
            <a:pPr marL="342900" indent="-342900">
              <a:spcBef>
                <a:spcPct val="5000"/>
              </a:spcBef>
              <a:buSzTx/>
              <a:buFont typeface="Wingdings" pitchFamily="2" charset="2"/>
              <a:buChar char="Ø"/>
            </a:pPr>
            <a:r>
              <a:rPr lang="zh-TW" altLang="en-US" sz="2800" b="1">
                <a:solidFill>
                  <a:srgbClr val="000000"/>
                </a:solidFill>
              </a:rPr>
              <a:t>消</a:t>
            </a:r>
            <a:r>
              <a:rPr lang="zh-CN" altLang="en-US" sz="2800" b="1">
                <a:solidFill>
                  <a:srgbClr val="000000"/>
                </a:solidFill>
              </a:rPr>
              <a:t>极</a:t>
            </a:r>
            <a:r>
              <a:rPr lang="zh-TW" altLang="en-US" sz="2800" b="1">
                <a:solidFill>
                  <a:srgbClr val="000000"/>
                </a:solidFill>
              </a:rPr>
              <a:t>被</a:t>
            </a:r>
            <a:r>
              <a:rPr lang="zh-CN" altLang="en-US" sz="2800" b="1">
                <a:solidFill>
                  <a:srgbClr val="000000"/>
                </a:solidFill>
              </a:rPr>
              <a:t>动</a:t>
            </a:r>
            <a:endParaRPr lang="zh-TW" altLang="en-US" sz="2800" b="1">
              <a:solidFill>
                <a:srgbClr val="000000"/>
              </a:solidFill>
            </a:endParaRPr>
          </a:p>
          <a:p>
            <a:pPr marL="342900" indent="-342900">
              <a:spcBef>
                <a:spcPct val="5000"/>
              </a:spcBef>
              <a:buSzTx/>
              <a:buFont typeface="Wingdings" pitchFamily="2" charset="2"/>
              <a:buChar char="Ø"/>
            </a:pPr>
            <a:r>
              <a:rPr lang="zh-TW" altLang="en-US" sz="2800" b="1">
                <a:solidFill>
                  <a:srgbClr val="000000"/>
                </a:solidFill>
              </a:rPr>
              <a:t>只</a:t>
            </a:r>
            <a:r>
              <a:rPr lang="zh-CN" altLang="en-US" sz="2800" b="1">
                <a:solidFill>
                  <a:srgbClr val="000000"/>
                </a:solidFill>
              </a:rPr>
              <a:t>说</a:t>
            </a:r>
            <a:r>
              <a:rPr lang="zh-TW" altLang="en-US" sz="2800" b="1">
                <a:solidFill>
                  <a:srgbClr val="000000"/>
                </a:solidFill>
              </a:rPr>
              <a:t>不</a:t>
            </a:r>
            <a:r>
              <a:rPr lang="zh-CN" altLang="en-US" sz="2800" b="1">
                <a:solidFill>
                  <a:srgbClr val="000000"/>
                </a:solidFill>
              </a:rPr>
              <a:t>听</a:t>
            </a:r>
            <a:endParaRPr lang="zh-TW" altLang="en-US" sz="2800" b="1">
              <a:solidFill>
                <a:srgbClr val="000000"/>
              </a:solidFill>
            </a:endParaRPr>
          </a:p>
          <a:p>
            <a:pPr marL="342900" indent="-342900">
              <a:spcBef>
                <a:spcPct val="5000"/>
              </a:spcBef>
              <a:buSzTx/>
              <a:buFont typeface="Wingdings" pitchFamily="2" charset="2"/>
              <a:buChar char="Ø"/>
            </a:pPr>
            <a:r>
              <a:rPr lang="zh-TW" altLang="en-US" sz="2800" b="1">
                <a:solidFill>
                  <a:srgbClr val="000000"/>
                </a:solidFill>
              </a:rPr>
              <a:t>只</a:t>
            </a:r>
            <a:r>
              <a:rPr lang="zh-CN" altLang="en-US" sz="2800" b="1">
                <a:solidFill>
                  <a:srgbClr val="000000"/>
                </a:solidFill>
              </a:rPr>
              <a:t>听</a:t>
            </a:r>
            <a:r>
              <a:rPr lang="zh-TW" altLang="en-US" sz="2800" b="1">
                <a:solidFill>
                  <a:srgbClr val="000000"/>
                </a:solidFill>
              </a:rPr>
              <a:t>不</a:t>
            </a:r>
            <a:r>
              <a:rPr lang="zh-CN" altLang="en-US" sz="2800" b="1">
                <a:solidFill>
                  <a:srgbClr val="000000"/>
                </a:solidFill>
              </a:rPr>
              <a:t>说</a:t>
            </a:r>
            <a:endParaRPr lang="zh-TW" altLang="en-US" sz="2800" b="1">
              <a:solidFill>
                <a:srgbClr val="000000"/>
              </a:solidFill>
            </a:endParaRPr>
          </a:p>
        </p:txBody>
      </p:sp>
      <p:sp>
        <p:nvSpPr>
          <p:cNvPr id="4766733" name="AutoShape 13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习惯五、知彼解已</a:t>
            </a:r>
          </a:p>
        </p:txBody>
      </p:sp>
      <p:sp>
        <p:nvSpPr>
          <p:cNvPr id="4766734" name="WordArt 14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C7A921-A21D-417C-B46B-27B0565826F4}" type="slidenum">
              <a:rPr lang="en-US" altLang="zh-CN"/>
              <a:pPr/>
              <a:t>56</a:t>
            </a:fld>
            <a:endParaRPr lang="en-US" altLang="zh-CN"/>
          </a:p>
        </p:txBody>
      </p:sp>
      <p:grpSp>
        <p:nvGrpSpPr>
          <p:cNvPr id="4771842" name="Group 2"/>
          <p:cNvGrpSpPr>
            <a:grpSpLocks/>
          </p:cNvGrpSpPr>
          <p:nvPr/>
        </p:nvGrpSpPr>
        <p:grpSpPr bwMode="auto">
          <a:xfrm>
            <a:off x="611188" y="1628775"/>
            <a:ext cx="8012112" cy="4948238"/>
            <a:chOff x="385" y="618"/>
            <a:chExt cx="5047" cy="3254"/>
          </a:xfrm>
        </p:grpSpPr>
        <p:grpSp>
          <p:nvGrpSpPr>
            <p:cNvPr id="4771843" name="Group 3"/>
            <p:cNvGrpSpPr>
              <a:grpSpLocks/>
            </p:cNvGrpSpPr>
            <p:nvPr/>
          </p:nvGrpSpPr>
          <p:grpSpPr bwMode="auto">
            <a:xfrm>
              <a:off x="442" y="2721"/>
              <a:ext cx="1258" cy="712"/>
              <a:chOff x="442" y="2721"/>
              <a:chExt cx="1258" cy="712"/>
            </a:xfrm>
          </p:grpSpPr>
          <p:sp>
            <p:nvSpPr>
              <p:cNvPr id="4771844" name="Rectangle 4"/>
              <p:cNvSpPr>
                <a:spLocks noChangeArrowheads="1"/>
              </p:cNvSpPr>
              <p:nvPr/>
            </p:nvSpPr>
            <p:spPr bwMode="auto">
              <a:xfrm>
                <a:off x="442" y="2721"/>
                <a:ext cx="1258" cy="71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8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zh-CN" sz="24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771845" name="Rectangle 5"/>
              <p:cNvSpPr>
                <a:spLocks noChangeArrowheads="1"/>
              </p:cNvSpPr>
              <p:nvPr/>
            </p:nvSpPr>
            <p:spPr bwMode="auto">
              <a:xfrm>
                <a:off x="555" y="3085"/>
                <a:ext cx="1005" cy="2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8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2400" b="1">
                    <a:solidFill>
                      <a:srgbClr val="000000"/>
                    </a:solidFill>
                  </a:rPr>
                  <a:t>发送者</a:t>
                </a:r>
              </a:p>
            </p:txBody>
          </p:sp>
          <p:sp>
            <p:nvSpPr>
              <p:cNvPr id="4771846" name="Text Box 6"/>
              <p:cNvSpPr txBox="1">
                <a:spLocks noChangeArrowheads="1"/>
              </p:cNvSpPr>
              <p:nvPr/>
            </p:nvSpPr>
            <p:spPr bwMode="auto">
              <a:xfrm>
                <a:off x="810" y="2745"/>
                <a:ext cx="545" cy="31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8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zh-CN" altLang="en-US" sz="2400" b="1">
                    <a:solidFill>
                      <a:srgbClr val="000000"/>
                    </a:solidFill>
                  </a:rPr>
                  <a:t>筛选</a:t>
                </a:r>
              </a:p>
            </p:txBody>
          </p:sp>
        </p:grpSp>
        <p:grpSp>
          <p:nvGrpSpPr>
            <p:cNvPr id="4771847" name="Group 7"/>
            <p:cNvGrpSpPr>
              <a:grpSpLocks/>
            </p:cNvGrpSpPr>
            <p:nvPr/>
          </p:nvGrpSpPr>
          <p:grpSpPr bwMode="auto">
            <a:xfrm>
              <a:off x="385" y="618"/>
              <a:ext cx="5047" cy="3254"/>
              <a:chOff x="385" y="618"/>
              <a:chExt cx="5047" cy="3254"/>
            </a:xfrm>
          </p:grpSpPr>
          <p:sp>
            <p:nvSpPr>
              <p:cNvPr id="4771848" name="Line 8"/>
              <p:cNvSpPr>
                <a:spLocks noChangeShapeType="1"/>
              </p:cNvSpPr>
              <p:nvPr/>
            </p:nvSpPr>
            <p:spPr bwMode="auto">
              <a:xfrm>
                <a:off x="385" y="891"/>
                <a:ext cx="2223" cy="0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71849" name="Line 9"/>
              <p:cNvSpPr>
                <a:spLocks noChangeShapeType="1"/>
              </p:cNvSpPr>
              <p:nvPr/>
            </p:nvSpPr>
            <p:spPr bwMode="auto">
              <a:xfrm>
                <a:off x="385" y="891"/>
                <a:ext cx="0" cy="2663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71850" name="Line 10"/>
              <p:cNvSpPr>
                <a:spLocks noChangeShapeType="1"/>
              </p:cNvSpPr>
              <p:nvPr/>
            </p:nvSpPr>
            <p:spPr bwMode="auto">
              <a:xfrm>
                <a:off x="385" y="3554"/>
                <a:ext cx="2268" cy="0"/>
              </a:xfrm>
              <a:prstGeom prst="line">
                <a:avLst/>
              </a:prstGeom>
              <a:noFill/>
              <a:ln w="2540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771851" name="Group 11"/>
              <p:cNvGrpSpPr>
                <a:grpSpLocks/>
              </p:cNvGrpSpPr>
              <p:nvPr/>
            </p:nvGrpSpPr>
            <p:grpSpPr bwMode="auto">
              <a:xfrm>
                <a:off x="820" y="618"/>
                <a:ext cx="4612" cy="3254"/>
                <a:chOff x="820" y="618"/>
                <a:chExt cx="4612" cy="3254"/>
              </a:xfrm>
            </p:grpSpPr>
            <p:sp>
              <p:nvSpPr>
                <p:cNvPr id="4771852" name="Rectangle 12"/>
                <p:cNvSpPr>
                  <a:spLocks noChangeArrowheads="1"/>
                </p:cNvSpPr>
                <p:nvPr/>
              </p:nvSpPr>
              <p:spPr bwMode="auto">
                <a:xfrm>
                  <a:off x="2329" y="1234"/>
                  <a:ext cx="1133" cy="30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8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400" b="1">
                      <a:solidFill>
                        <a:srgbClr val="000000"/>
                      </a:solidFill>
                    </a:rPr>
                    <a:t>反馈</a:t>
                  </a:r>
                </a:p>
              </p:txBody>
            </p:sp>
            <p:sp>
              <p:nvSpPr>
                <p:cNvPr id="4771853" name="Rectangle 13"/>
                <p:cNvSpPr>
                  <a:spLocks noChangeArrowheads="1"/>
                </p:cNvSpPr>
                <p:nvPr/>
              </p:nvSpPr>
              <p:spPr bwMode="auto">
                <a:xfrm>
                  <a:off x="988" y="1842"/>
                  <a:ext cx="1090" cy="30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8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400" b="1">
                      <a:solidFill>
                        <a:srgbClr val="000000"/>
                      </a:solidFill>
                    </a:rPr>
                    <a:t>编码</a:t>
                  </a:r>
                </a:p>
              </p:txBody>
            </p:sp>
            <p:sp>
              <p:nvSpPr>
                <p:cNvPr id="4771854" name="Rectangle 14"/>
                <p:cNvSpPr>
                  <a:spLocks noChangeArrowheads="1"/>
                </p:cNvSpPr>
                <p:nvPr/>
              </p:nvSpPr>
              <p:spPr bwMode="auto">
                <a:xfrm>
                  <a:off x="3671" y="1804"/>
                  <a:ext cx="1133" cy="30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8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400" b="1">
                      <a:solidFill>
                        <a:srgbClr val="000000"/>
                      </a:solidFill>
                    </a:rPr>
                    <a:t>解码</a:t>
                  </a:r>
                </a:p>
              </p:txBody>
            </p:sp>
            <p:sp>
              <p:nvSpPr>
                <p:cNvPr id="4771855" name="Rectangle 15"/>
                <p:cNvSpPr>
                  <a:spLocks noChangeArrowheads="1"/>
                </p:cNvSpPr>
                <p:nvPr/>
              </p:nvSpPr>
              <p:spPr bwMode="auto">
                <a:xfrm>
                  <a:off x="2372" y="2869"/>
                  <a:ext cx="1132" cy="30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8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400" b="1">
                      <a:solidFill>
                        <a:srgbClr val="000000"/>
                      </a:solidFill>
                    </a:rPr>
                    <a:t>信息</a:t>
                  </a:r>
                </a:p>
              </p:txBody>
            </p:sp>
            <p:grpSp>
              <p:nvGrpSpPr>
                <p:cNvPr id="4771856" name="Group 16"/>
                <p:cNvGrpSpPr>
                  <a:grpSpLocks/>
                </p:cNvGrpSpPr>
                <p:nvPr/>
              </p:nvGrpSpPr>
              <p:grpSpPr bwMode="auto">
                <a:xfrm>
                  <a:off x="4090" y="2704"/>
                  <a:ext cx="1258" cy="725"/>
                  <a:chOff x="4090" y="2704"/>
                  <a:chExt cx="1258" cy="725"/>
                </a:xfrm>
              </p:grpSpPr>
              <p:sp>
                <p:nvSpPr>
                  <p:cNvPr id="4771857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4090" y="2704"/>
                    <a:ext cx="1258" cy="725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rgbClr val="008000"/>
                    </a:solidFill>
                    <a:miter lim="800000"/>
                    <a:headEnd/>
                    <a:tailEnd/>
                  </a:ln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zh-CN" altLang="zh-CN" sz="2400" b="1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771858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4216" y="3113"/>
                    <a:ext cx="1005" cy="266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rgbClr val="008000"/>
                    </a:solidFill>
                    <a:miter lim="800000"/>
                    <a:headEnd/>
                    <a:tailEnd/>
                  </a:ln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p:spPr>
                <p:txBody>
                  <a:bodyPr wrap="none" anchor="ctr"/>
                  <a:lstStyle/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zh-CN" altLang="en-US" sz="2400" b="1">
                        <a:solidFill>
                          <a:srgbClr val="000000"/>
                        </a:solidFill>
                      </a:rPr>
                      <a:t>接收者</a:t>
                    </a:r>
                  </a:p>
                </p:txBody>
              </p:sp>
              <p:sp>
                <p:nvSpPr>
                  <p:cNvPr id="4771859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68" y="2750"/>
                    <a:ext cx="544" cy="317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rgbClr val="008000"/>
                    </a:solidFill>
                    <a:miter lim="800000"/>
                    <a:headEnd/>
                    <a:tailEnd/>
                  </a:ln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zh-CN" altLang="en-US" sz="2400" b="1">
                        <a:solidFill>
                          <a:srgbClr val="000000"/>
                        </a:solidFill>
                      </a:rPr>
                      <a:t>筛选</a:t>
                    </a:r>
                  </a:p>
                </p:txBody>
              </p:sp>
            </p:grpSp>
            <p:sp>
              <p:nvSpPr>
                <p:cNvPr id="4771860" name="Line 20"/>
                <p:cNvSpPr>
                  <a:spLocks noChangeShapeType="1"/>
                </p:cNvSpPr>
                <p:nvPr/>
              </p:nvSpPr>
              <p:spPr bwMode="auto">
                <a:xfrm>
                  <a:off x="1701" y="3021"/>
                  <a:ext cx="671" cy="0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7186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774" y="2718"/>
                  <a:ext cx="546" cy="301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400" b="1">
                      <a:solidFill>
                        <a:srgbClr val="000000"/>
                      </a:solidFill>
                    </a:rPr>
                    <a:t>途径</a:t>
                  </a:r>
                </a:p>
              </p:txBody>
            </p:sp>
            <p:sp>
              <p:nvSpPr>
                <p:cNvPr id="4771862" name="Line 22"/>
                <p:cNvSpPr>
                  <a:spLocks noChangeShapeType="1"/>
                </p:cNvSpPr>
                <p:nvPr/>
              </p:nvSpPr>
              <p:spPr bwMode="auto">
                <a:xfrm>
                  <a:off x="3503" y="3021"/>
                  <a:ext cx="587" cy="0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7186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560" y="2691"/>
                  <a:ext cx="595" cy="301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400" b="1">
                      <a:solidFill>
                        <a:srgbClr val="000000"/>
                      </a:solidFill>
                    </a:rPr>
                    <a:t>途径</a:t>
                  </a:r>
                </a:p>
              </p:txBody>
            </p:sp>
            <p:sp>
              <p:nvSpPr>
                <p:cNvPr id="4771864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653" y="3291"/>
                  <a:ext cx="671" cy="581"/>
                </a:xfrm>
                <a:prstGeom prst="rect">
                  <a:avLst/>
                </a:prstGeom>
                <a:noFill/>
                <a:ln w="25400" algn="ctr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1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400" b="1">
                      <a:solidFill>
                        <a:srgbClr val="000000"/>
                      </a:solidFill>
                    </a:rPr>
                    <a:t>干扰</a:t>
                  </a:r>
                </a:p>
                <a:p>
                  <a:pPr algn="ctr">
                    <a:spcBef>
                      <a:spcPct val="1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400" b="1">
                      <a:solidFill>
                        <a:srgbClr val="000000"/>
                      </a:solidFill>
                    </a:rPr>
                    <a:t>环境</a:t>
                  </a:r>
                </a:p>
              </p:txBody>
            </p:sp>
            <p:sp>
              <p:nvSpPr>
                <p:cNvPr id="4771865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2597" y="618"/>
                  <a:ext cx="713" cy="581"/>
                </a:xfrm>
                <a:prstGeom prst="rect">
                  <a:avLst/>
                </a:prstGeom>
                <a:noFill/>
                <a:ln w="25400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1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400" b="1">
                      <a:solidFill>
                        <a:srgbClr val="000000"/>
                      </a:solidFill>
                    </a:rPr>
                    <a:t>环境</a:t>
                  </a:r>
                </a:p>
                <a:p>
                  <a:pPr algn="ctr">
                    <a:spcBef>
                      <a:spcPct val="1000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400" b="1">
                      <a:solidFill>
                        <a:srgbClr val="000000"/>
                      </a:solidFill>
                    </a:rPr>
                    <a:t>干扰</a:t>
                  </a:r>
                </a:p>
              </p:txBody>
            </p:sp>
            <p:sp>
              <p:nvSpPr>
                <p:cNvPr id="4771866" name="Line 26"/>
                <p:cNvSpPr>
                  <a:spLocks noChangeShapeType="1"/>
                </p:cNvSpPr>
                <p:nvPr/>
              </p:nvSpPr>
              <p:spPr bwMode="auto">
                <a:xfrm>
                  <a:off x="3336" y="891"/>
                  <a:ext cx="2096" cy="0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71867" name="Line 27"/>
                <p:cNvSpPr>
                  <a:spLocks noChangeShapeType="1"/>
                </p:cNvSpPr>
                <p:nvPr/>
              </p:nvSpPr>
              <p:spPr bwMode="auto">
                <a:xfrm>
                  <a:off x="5432" y="891"/>
                  <a:ext cx="0" cy="2663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71868" name="Line 28"/>
                <p:cNvSpPr>
                  <a:spLocks noChangeShapeType="1"/>
                </p:cNvSpPr>
                <p:nvPr/>
              </p:nvSpPr>
              <p:spPr bwMode="auto">
                <a:xfrm>
                  <a:off x="3334" y="3554"/>
                  <a:ext cx="2098" cy="0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71869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617" y="1386"/>
                  <a:ext cx="712" cy="0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71870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820" y="1386"/>
                  <a:ext cx="797" cy="0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71871" name="Line 31"/>
                <p:cNvSpPr>
                  <a:spLocks noChangeShapeType="1"/>
                </p:cNvSpPr>
                <p:nvPr/>
              </p:nvSpPr>
              <p:spPr bwMode="auto">
                <a:xfrm>
                  <a:off x="820" y="1386"/>
                  <a:ext cx="0" cy="684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71872" name="Line 32"/>
                <p:cNvSpPr>
                  <a:spLocks noChangeShapeType="1"/>
                </p:cNvSpPr>
                <p:nvPr/>
              </p:nvSpPr>
              <p:spPr bwMode="auto">
                <a:xfrm>
                  <a:off x="820" y="2032"/>
                  <a:ext cx="0" cy="672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71873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5055" y="1993"/>
                  <a:ext cx="0" cy="711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71874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5055" y="1423"/>
                  <a:ext cx="0" cy="570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71875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4300" y="1423"/>
                  <a:ext cx="755" cy="0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71876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3462" y="1423"/>
                  <a:ext cx="838" cy="0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71877" name="Line 37"/>
                <p:cNvSpPr>
                  <a:spLocks noChangeShapeType="1"/>
                </p:cNvSpPr>
                <p:nvPr/>
              </p:nvSpPr>
              <p:spPr bwMode="auto">
                <a:xfrm flipH="1" flipV="1">
                  <a:off x="4553" y="2391"/>
                  <a:ext cx="368" cy="287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71878" name="Line 38"/>
                <p:cNvSpPr>
                  <a:spLocks noChangeShapeType="1"/>
                </p:cNvSpPr>
                <p:nvPr/>
              </p:nvSpPr>
              <p:spPr bwMode="auto">
                <a:xfrm flipH="1" flipV="1">
                  <a:off x="4184" y="2119"/>
                  <a:ext cx="378" cy="265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71879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3447" y="2119"/>
                  <a:ext cx="546" cy="379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71880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2965" y="2527"/>
                  <a:ext cx="461" cy="343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71881" name="Line 41"/>
                <p:cNvSpPr>
                  <a:spLocks noChangeShapeType="1"/>
                </p:cNvSpPr>
                <p:nvPr/>
              </p:nvSpPr>
              <p:spPr bwMode="auto">
                <a:xfrm>
                  <a:off x="1746" y="2172"/>
                  <a:ext cx="544" cy="380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71882" name="Line 42"/>
                <p:cNvSpPr>
                  <a:spLocks noChangeShapeType="1"/>
                </p:cNvSpPr>
                <p:nvPr/>
              </p:nvSpPr>
              <p:spPr bwMode="auto">
                <a:xfrm>
                  <a:off x="2285" y="2554"/>
                  <a:ext cx="397" cy="324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71883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884" y="2374"/>
                  <a:ext cx="356" cy="323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71884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1240" y="2184"/>
                  <a:ext cx="251" cy="190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771885" name="AutoShape 45"/>
          <p:cNvSpPr>
            <a:spLocks noChangeArrowheads="1"/>
          </p:cNvSpPr>
          <p:nvPr/>
        </p:nvSpPr>
        <p:spPr bwMode="gray">
          <a:xfrm>
            <a:off x="2916238" y="765175"/>
            <a:ext cx="3168650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663300"/>
                </a:solidFill>
              </a:rPr>
              <a:t>卓越沟通模型</a:t>
            </a:r>
          </a:p>
        </p:txBody>
      </p:sp>
      <p:sp>
        <p:nvSpPr>
          <p:cNvPr id="4771891" name="AutoShape 51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习惯五、知彼解已</a:t>
            </a:r>
          </a:p>
        </p:txBody>
      </p:sp>
      <p:sp>
        <p:nvSpPr>
          <p:cNvPr id="4771892" name="WordArt 52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507D20-3967-4CDC-9F99-CBE572E39E8C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4942850" name="AutoShape 2">
            <a:hlinkClick r:id="rId2" action="ppaction://hlinkfile" highlightClick="1"/>
          </p:cNvPr>
          <p:cNvSpPr>
            <a:spLocks noChangeArrowheads="1"/>
          </p:cNvSpPr>
          <p:nvPr/>
        </p:nvSpPr>
        <p:spPr bwMode="auto">
          <a:xfrm>
            <a:off x="1476375" y="2997200"/>
            <a:ext cx="792163" cy="503238"/>
          </a:xfrm>
          <a:prstGeom prst="actionButtonMovie">
            <a:avLst/>
          </a:prstGeom>
          <a:solidFill>
            <a:srgbClr val="FF993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42851" name="Rectangle 3"/>
          <p:cNvSpPr>
            <a:spLocks noChangeArrowheads="1"/>
          </p:cNvSpPr>
          <p:nvPr/>
        </p:nvSpPr>
        <p:spPr bwMode="auto">
          <a:xfrm>
            <a:off x="2484438" y="2924175"/>
            <a:ext cx="5060950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3200">
                <a:solidFill>
                  <a:srgbClr val="003300"/>
                </a:solidFill>
                <a:latin typeface="黑体" pitchFamily="49" charset="-122"/>
              </a:rPr>
              <a:t>视频分析：毛泽东与许世友</a:t>
            </a:r>
          </a:p>
        </p:txBody>
      </p:sp>
      <p:sp>
        <p:nvSpPr>
          <p:cNvPr id="4942852" name="Rectangle 4"/>
          <p:cNvSpPr>
            <a:spLocks noChangeArrowheads="1"/>
          </p:cNvSpPr>
          <p:nvPr/>
        </p:nvSpPr>
        <p:spPr bwMode="auto">
          <a:xfrm>
            <a:off x="6811963" y="6251575"/>
            <a:ext cx="15049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03:20   09:05</a:t>
            </a:r>
          </a:p>
        </p:txBody>
      </p:sp>
      <p:sp>
        <p:nvSpPr>
          <p:cNvPr id="4942853" name="AutoShape 5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习惯五、知彼解已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829746-9A81-41F7-AC2F-34FC3AAB2F6B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4772866" name="AutoShape 2"/>
          <p:cNvSpPr>
            <a:spLocks noChangeArrowheads="1"/>
          </p:cNvSpPr>
          <p:nvPr>
            <p:ph type="body" idx="1"/>
          </p:nvPr>
        </p:nvSpPr>
        <p:spPr>
          <a:xfrm>
            <a:off x="755650" y="1844675"/>
            <a:ext cx="7677150" cy="4105275"/>
          </a:xfrm>
          <a:prstGeom prst="foldedCorner">
            <a:avLst>
              <a:gd name="adj" fmla="val 12500"/>
            </a:avLst>
          </a:prstGeom>
          <a:gradFill rotWithShape="1">
            <a:gsLst>
              <a:gs pos="0">
                <a:srgbClr val="5AE1E4"/>
              </a:gs>
              <a:gs pos="50000">
                <a:srgbClr val="D2DFBF"/>
              </a:gs>
              <a:gs pos="100000">
                <a:srgbClr val="5AE1E4"/>
              </a:gs>
            </a:gsLst>
            <a:lin ang="2700000" scaled="1"/>
          </a:gradFill>
          <a:ln/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3000">
                <a:solidFill>
                  <a:srgbClr val="000000"/>
                </a:solidFill>
                <a:ea typeface="黑体" pitchFamily="49" charset="-122"/>
              </a:rPr>
              <a:t>目标策略：取得认同，以事件为导向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3000">
                <a:solidFill>
                  <a:srgbClr val="000000"/>
                </a:solidFill>
                <a:ea typeface="黑体" pitchFamily="49" charset="-122"/>
              </a:rPr>
              <a:t>客体策略：了解客体背景、偏好、思维方　　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3000">
                <a:solidFill>
                  <a:srgbClr val="000000"/>
                </a:solidFill>
                <a:ea typeface="黑体" pitchFamily="49" charset="-122"/>
              </a:rPr>
              <a:t>　　　　　式等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3000">
                <a:solidFill>
                  <a:srgbClr val="000000"/>
                </a:solidFill>
                <a:ea typeface="黑体" pitchFamily="49" charset="-122"/>
              </a:rPr>
              <a:t>主体策略：适当的自我定位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3000">
                <a:solidFill>
                  <a:srgbClr val="000000"/>
                </a:solidFill>
                <a:ea typeface="黑体" pitchFamily="49" charset="-122"/>
              </a:rPr>
              <a:t>渠道策略：合适的沟通渠道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3000">
                <a:solidFill>
                  <a:srgbClr val="000000"/>
                </a:solidFill>
                <a:ea typeface="黑体" pitchFamily="49" charset="-122"/>
              </a:rPr>
              <a:t>表达策略</a:t>
            </a:r>
            <a:r>
              <a:rPr lang="en-US" altLang="zh-CN" sz="3000">
                <a:solidFill>
                  <a:srgbClr val="000000"/>
                </a:solidFill>
                <a:ea typeface="黑体" pitchFamily="49" charset="-122"/>
              </a:rPr>
              <a:t>:  </a:t>
            </a:r>
            <a:r>
              <a:rPr lang="zh-CN" altLang="en-US" sz="3000">
                <a:solidFill>
                  <a:srgbClr val="000000"/>
                </a:solidFill>
                <a:ea typeface="黑体" pitchFamily="49" charset="-122"/>
              </a:rPr>
              <a:t>运用何种语言形态及编码方式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3000">
                <a:solidFill>
                  <a:srgbClr val="000000"/>
                </a:solidFill>
                <a:ea typeface="黑体" pitchFamily="49" charset="-122"/>
              </a:rPr>
              <a:t>信息策略：传递信息的内容与主题思想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3000">
                <a:solidFill>
                  <a:srgbClr val="000000"/>
                </a:solidFill>
                <a:ea typeface="黑体" pitchFamily="49" charset="-122"/>
              </a:rPr>
              <a:t>环境策略：选择合适的沟通环境</a:t>
            </a:r>
          </a:p>
        </p:txBody>
      </p:sp>
      <p:sp>
        <p:nvSpPr>
          <p:cNvPr id="4772867" name="AutoShape 3"/>
          <p:cNvSpPr>
            <a:spLocks noChangeArrowheads="1"/>
          </p:cNvSpPr>
          <p:nvPr/>
        </p:nvSpPr>
        <p:spPr bwMode="gray">
          <a:xfrm>
            <a:off x="2555875" y="765175"/>
            <a:ext cx="3384550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663300"/>
                </a:solidFill>
              </a:rPr>
              <a:t>沟通策略选择</a:t>
            </a:r>
          </a:p>
        </p:txBody>
      </p:sp>
      <p:sp>
        <p:nvSpPr>
          <p:cNvPr id="4772874" name="AutoShape 10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习惯五、知彼解已</a:t>
            </a:r>
          </a:p>
        </p:txBody>
      </p:sp>
      <p:sp>
        <p:nvSpPr>
          <p:cNvPr id="4772875" name="WordArt 11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  <p:sp>
        <p:nvSpPr>
          <p:cNvPr id="4772876" name="Rectangle 12"/>
          <p:cNvSpPr>
            <a:spLocks noChangeArrowheads="1"/>
          </p:cNvSpPr>
          <p:nvPr/>
        </p:nvSpPr>
        <p:spPr bwMode="auto">
          <a:xfrm>
            <a:off x="5724525" y="6237288"/>
            <a:ext cx="2622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部属培育与教育孩子的策略</a:t>
            </a:r>
          </a:p>
        </p:txBody>
      </p:sp>
      <p:sp>
        <p:nvSpPr>
          <p:cNvPr id="4772877" name="Rectangle 13"/>
          <p:cNvSpPr>
            <a:spLocks noChangeArrowheads="1"/>
          </p:cNvSpPr>
          <p:nvPr/>
        </p:nvSpPr>
        <p:spPr bwMode="auto">
          <a:xfrm>
            <a:off x="4572000" y="6237288"/>
            <a:ext cx="12001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失败的生意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73266F-272A-4725-8E52-B87A4F13F6FE}" type="slidenum">
              <a:rPr lang="en-US" altLang="zh-CN"/>
              <a:pPr/>
              <a:t>59</a:t>
            </a:fld>
            <a:endParaRPr lang="en-US" altLang="zh-CN"/>
          </a:p>
        </p:txBody>
      </p:sp>
      <p:sp>
        <p:nvSpPr>
          <p:cNvPr id="4773890" name="AutoShape 2"/>
          <p:cNvSpPr>
            <a:spLocks noChangeArrowheads="1"/>
          </p:cNvSpPr>
          <p:nvPr/>
        </p:nvSpPr>
        <p:spPr bwMode="gray">
          <a:xfrm>
            <a:off x="5940425" y="1773238"/>
            <a:ext cx="2305050" cy="647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663300"/>
                </a:solidFill>
              </a:rPr>
              <a:t>风格倾向</a:t>
            </a:r>
          </a:p>
        </p:txBody>
      </p:sp>
      <p:sp>
        <p:nvSpPr>
          <p:cNvPr id="4773891" name="AutoShape 3"/>
          <p:cNvSpPr>
            <a:spLocks noChangeArrowheads="1"/>
          </p:cNvSpPr>
          <p:nvPr/>
        </p:nvSpPr>
        <p:spPr bwMode="auto">
          <a:xfrm>
            <a:off x="250825" y="836613"/>
            <a:ext cx="4826000" cy="2952750"/>
          </a:xfrm>
          <a:prstGeom prst="octagon">
            <a:avLst>
              <a:gd name="adj" fmla="val 29287"/>
            </a:avLst>
          </a:prstGeom>
          <a:solidFill>
            <a:srgbClr val="D2DFBF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b="1">
                <a:solidFill>
                  <a:srgbClr val="000000"/>
                </a:solidFill>
              </a:rPr>
              <a:t>理念：一个人的行为方式会表现出某种强烈的风格倾向。了解这些行为风格和大致所包含的特点，你就能在沟通中轻松应对各种风格类型的人。</a:t>
            </a: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4773892" name="AutoShape 4"/>
          <p:cNvSpPr>
            <a:spLocks noChangeArrowheads="1"/>
          </p:cNvSpPr>
          <p:nvPr/>
        </p:nvSpPr>
        <p:spPr bwMode="auto">
          <a:xfrm>
            <a:off x="3924300" y="3284538"/>
            <a:ext cx="4895850" cy="2881312"/>
          </a:xfrm>
          <a:prstGeom prst="octagon">
            <a:avLst>
              <a:gd name="adj" fmla="val 29287"/>
            </a:avLst>
          </a:prstGeom>
          <a:solidFill>
            <a:srgbClr val="FFFF99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88900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b="1">
                <a:solidFill>
                  <a:srgbClr val="0000CC"/>
                </a:solidFill>
              </a:rPr>
              <a:t>理念：每一种性格的人实际的交往中都能显示出不同的风格特点。但请记住一点，当你开始采用不同的行为风格与他人进行交往时，这些交往中的暗示只起到指示的作用，并不是绝对的。</a:t>
            </a:r>
          </a:p>
        </p:txBody>
      </p:sp>
      <p:pic>
        <p:nvPicPr>
          <p:cNvPr id="4773893" name="Picture 5" descr="j0254489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5" y="4005263"/>
            <a:ext cx="1343025" cy="2043112"/>
          </a:xfrm>
          <a:prstGeom prst="rect">
            <a:avLst/>
          </a:prstGeom>
          <a:noFill/>
        </p:spPr>
      </p:pic>
      <p:sp>
        <p:nvSpPr>
          <p:cNvPr id="4773898" name="AutoShape 10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习惯五、知彼解已</a:t>
            </a:r>
          </a:p>
        </p:txBody>
      </p:sp>
      <p:sp>
        <p:nvSpPr>
          <p:cNvPr id="4773899" name="WordArt 11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73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773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3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73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73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3891" grpId="0" animBg="1"/>
      <p:bldP spid="477389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4E5071-F8F4-4587-A092-8697CDA32425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5011458" name="Oval 2"/>
          <p:cNvSpPr>
            <a:spLocks noChangeArrowheads="1"/>
          </p:cNvSpPr>
          <p:nvPr/>
        </p:nvSpPr>
        <p:spPr bwMode="auto">
          <a:xfrm>
            <a:off x="1520825" y="765175"/>
            <a:ext cx="7153275" cy="5878513"/>
          </a:xfrm>
          <a:prstGeom prst="ellips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11459" name="Oval 3"/>
          <p:cNvSpPr>
            <a:spLocks noChangeArrowheads="1"/>
          </p:cNvSpPr>
          <p:nvPr/>
        </p:nvSpPr>
        <p:spPr bwMode="auto">
          <a:xfrm>
            <a:off x="2195513" y="908050"/>
            <a:ext cx="5832475" cy="5592763"/>
          </a:xfrm>
          <a:prstGeom prst="ellips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11460" name="Text Box 4"/>
          <p:cNvSpPr txBox="1">
            <a:spLocks noChangeArrowheads="1"/>
          </p:cNvSpPr>
          <p:nvPr/>
        </p:nvSpPr>
        <p:spPr bwMode="auto">
          <a:xfrm>
            <a:off x="2932113" y="3429000"/>
            <a:ext cx="4495800" cy="544513"/>
          </a:xfrm>
          <a:prstGeom prst="rect">
            <a:avLst/>
          </a:prstGeom>
          <a:solidFill>
            <a:srgbClr val="FFFF99"/>
          </a:solidFill>
          <a:ln w="25400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hlink"/>
                </a:solidFill>
                <a:latin typeface="Times New Roman" pitchFamily="18" charset="0"/>
                <a:ea typeface="宋体" pitchFamily="2" charset="-122"/>
              </a:rPr>
              <a:t>独 立 期</a:t>
            </a:r>
          </a:p>
        </p:txBody>
      </p:sp>
      <p:sp>
        <p:nvSpPr>
          <p:cNvPr id="5011461" name="Text Box 5"/>
          <p:cNvSpPr txBox="1">
            <a:spLocks noChangeArrowheads="1"/>
          </p:cNvSpPr>
          <p:nvPr/>
        </p:nvSpPr>
        <p:spPr bwMode="auto">
          <a:xfrm>
            <a:off x="3008313" y="5564188"/>
            <a:ext cx="4419600" cy="544512"/>
          </a:xfrm>
          <a:prstGeom prst="rect">
            <a:avLst/>
          </a:prstGeom>
          <a:solidFill>
            <a:srgbClr val="FFFF99"/>
          </a:solidFill>
          <a:ln w="25400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hlink"/>
                </a:solidFill>
                <a:latin typeface="Times New Roman" pitchFamily="18" charset="0"/>
                <a:ea typeface="宋体" pitchFamily="2" charset="-122"/>
              </a:rPr>
              <a:t>依 赖 期</a:t>
            </a:r>
          </a:p>
        </p:txBody>
      </p:sp>
      <p:sp>
        <p:nvSpPr>
          <p:cNvPr id="5011462" name="Text Box 6"/>
          <p:cNvSpPr txBox="1">
            <a:spLocks noChangeArrowheads="1"/>
          </p:cNvSpPr>
          <p:nvPr/>
        </p:nvSpPr>
        <p:spPr bwMode="auto">
          <a:xfrm>
            <a:off x="2932113" y="1300163"/>
            <a:ext cx="4419600" cy="544512"/>
          </a:xfrm>
          <a:prstGeom prst="rect">
            <a:avLst/>
          </a:prstGeom>
          <a:solidFill>
            <a:srgbClr val="FFFF99"/>
          </a:solidFill>
          <a:ln w="25400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hlink"/>
                </a:solidFill>
                <a:latin typeface="Times New Roman" pitchFamily="18" charset="0"/>
                <a:ea typeface="宋体" pitchFamily="2" charset="-122"/>
              </a:rPr>
              <a:t>互 赖 期</a:t>
            </a:r>
          </a:p>
        </p:txBody>
      </p:sp>
      <p:grpSp>
        <p:nvGrpSpPr>
          <p:cNvPr id="5011463" name="Group 7"/>
          <p:cNvGrpSpPr>
            <a:grpSpLocks/>
          </p:cNvGrpSpPr>
          <p:nvPr/>
        </p:nvGrpSpPr>
        <p:grpSpPr bwMode="auto">
          <a:xfrm>
            <a:off x="3008313" y="3965575"/>
            <a:ext cx="4343400" cy="1598613"/>
            <a:chOff x="1776" y="2304"/>
            <a:chExt cx="2736" cy="1056"/>
          </a:xfrm>
        </p:grpSpPr>
        <p:sp>
          <p:nvSpPr>
            <p:cNvPr id="5011464" name="Line 8"/>
            <p:cNvSpPr>
              <a:spLocks noChangeShapeType="1"/>
            </p:cNvSpPr>
            <p:nvPr/>
          </p:nvSpPr>
          <p:spPr bwMode="auto">
            <a:xfrm flipV="1">
              <a:off x="1776" y="2304"/>
              <a:ext cx="1152" cy="105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1465" name="Line 9"/>
            <p:cNvSpPr>
              <a:spLocks noChangeShapeType="1"/>
            </p:cNvSpPr>
            <p:nvPr/>
          </p:nvSpPr>
          <p:spPr bwMode="auto">
            <a:xfrm>
              <a:off x="3312" y="2304"/>
              <a:ext cx="1200" cy="105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1466" name="Line 10"/>
            <p:cNvSpPr>
              <a:spLocks noChangeShapeType="1"/>
            </p:cNvSpPr>
            <p:nvPr/>
          </p:nvSpPr>
          <p:spPr bwMode="auto">
            <a:xfrm>
              <a:off x="2400" y="2784"/>
              <a:ext cx="1440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1467" name="Line 11"/>
            <p:cNvSpPr>
              <a:spLocks noChangeShapeType="1"/>
            </p:cNvSpPr>
            <p:nvPr/>
          </p:nvSpPr>
          <p:spPr bwMode="auto">
            <a:xfrm>
              <a:off x="2400" y="2784"/>
              <a:ext cx="720" cy="57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1468" name="Line 12"/>
            <p:cNvSpPr>
              <a:spLocks noChangeShapeType="1"/>
            </p:cNvSpPr>
            <p:nvPr/>
          </p:nvSpPr>
          <p:spPr bwMode="auto">
            <a:xfrm flipH="1">
              <a:off x="3168" y="2784"/>
              <a:ext cx="672" cy="576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011469" name="Line 13"/>
          <p:cNvSpPr>
            <a:spLocks noChangeShapeType="1"/>
          </p:cNvSpPr>
          <p:nvPr/>
        </p:nvSpPr>
        <p:spPr bwMode="auto">
          <a:xfrm rot="10800000" flipV="1">
            <a:off x="5445125" y="1844675"/>
            <a:ext cx="1795463" cy="1609725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011470" name="Line 14"/>
          <p:cNvSpPr>
            <a:spLocks noChangeShapeType="1"/>
          </p:cNvSpPr>
          <p:nvPr/>
        </p:nvSpPr>
        <p:spPr bwMode="auto">
          <a:xfrm rot="10800000">
            <a:off x="2930525" y="1800225"/>
            <a:ext cx="1905000" cy="1655763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011471" name="Line 15"/>
          <p:cNvSpPr>
            <a:spLocks noChangeShapeType="1"/>
          </p:cNvSpPr>
          <p:nvPr/>
        </p:nvSpPr>
        <p:spPr bwMode="auto">
          <a:xfrm rot="10800000">
            <a:off x="3997325" y="2701925"/>
            <a:ext cx="2286000" cy="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011472" name="Line 16"/>
          <p:cNvSpPr>
            <a:spLocks noChangeShapeType="1"/>
          </p:cNvSpPr>
          <p:nvPr/>
        </p:nvSpPr>
        <p:spPr bwMode="auto">
          <a:xfrm rot="10800000">
            <a:off x="5224463" y="1844675"/>
            <a:ext cx="1058862" cy="85725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011473" name="Line 17"/>
          <p:cNvSpPr>
            <a:spLocks noChangeShapeType="1"/>
          </p:cNvSpPr>
          <p:nvPr/>
        </p:nvSpPr>
        <p:spPr bwMode="auto">
          <a:xfrm rot="10800000" flipH="1">
            <a:off x="3997325" y="1844675"/>
            <a:ext cx="1011238" cy="85725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011474" name="Text Box 18"/>
          <p:cNvSpPr txBox="1">
            <a:spLocks noChangeArrowheads="1"/>
          </p:cNvSpPr>
          <p:nvPr/>
        </p:nvSpPr>
        <p:spPr bwMode="auto">
          <a:xfrm>
            <a:off x="4483100" y="4678363"/>
            <a:ext cx="1447800" cy="762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136328"/>
                </a:solidFill>
                <a:latin typeface="Times New Roman" pitchFamily="18" charset="0"/>
              </a:rPr>
              <a:t>个人的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136328"/>
                </a:solidFill>
                <a:latin typeface="Times New Roman" pitchFamily="18" charset="0"/>
              </a:rPr>
              <a:t>成功</a:t>
            </a:r>
          </a:p>
        </p:txBody>
      </p:sp>
      <p:sp>
        <p:nvSpPr>
          <p:cNvPr id="5011475" name="Text Box 19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4400550" y="1974850"/>
            <a:ext cx="1295400" cy="762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136328"/>
                </a:solidFill>
                <a:latin typeface="Times New Roman" pitchFamily="18" charset="0"/>
              </a:rPr>
              <a:t>人际关系成功</a:t>
            </a:r>
          </a:p>
        </p:txBody>
      </p:sp>
      <p:sp>
        <p:nvSpPr>
          <p:cNvPr id="5011476" name="Text Box 20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3394075" y="4851400"/>
            <a:ext cx="1295400" cy="762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FF3300"/>
                </a:solidFill>
                <a:latin typeface="Times New Roman" pitchFamily="18" charset="0"/>
              </a:rPr>
              <a:t>主动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FF3300"/>
                </a:solidFill>
                <a:latin typeface="Times New Roman" pitchFamily="18" charset="0"/>
              </a:rPr>
              <a:t>积极</a:t>
            </a:r>
          </a:p>
        </p:txBody>
      </p:sp>
      <p:sp>
        <p:nvSpPr>
          <p:cNvPr id="5011477" name="Text Box 21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5624513" y="4794250"/>
            <a:ext cx="1295400" cy="762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FF3300"/>
                </a:solidFill>
                <a:latin typeface="Times New Roman" pitchFamily="18" charset="0"/>
              </a:rPr>
              <a:t>以终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FF3300"/>
                </a:solidFill>
                <a:latin typeface="Times New Roman" pitchFamily="18" charset="0"/>
              </a:rPr>
              <a:t>为始</a:t>
            </a:r>
          </a:p>
        </p:txBody>
      </p:sp>
      <p:sp>
        <p:nvSpPr>
          <p:cNvPr id="5011478" name="Text Box 22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4473575" y="3925888"/>
            <a:ext cx="1295400" cy="762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FF3300"/>
                </a:solidFill>
                <a:latin typeface="Times New Roman" pitchFamily="18" charset="0"/>
              </a:rPr>
              <a:t>要事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FF3300"/>
                </a:solidFill>
                <a:latin typeface="Times New Roman" pitchFamily="18" charset="0"/>
              </a:rPr>
              <a:t>第一</a:t>
            </a:r>
          </a:p>
        </p:txBody>
      </p:sp>
      <p:sp>
        <p:nvSpPr>
          <p:cNvPr id="5011479" name="Text Box 23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4456113" y="2703513"/>
            <a:ext cx="1295400" cy="762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FF3300"/>
                </a:solidFill>
                <a:latin typeface="Times New Roman" pitchFamily="18" charset="0"/>
              </a:rPr>
              <a:t>双赢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FF3300"/>
                </a:solidFill>
                <a:latin typeface="Times New Roman" pitchFamily="18" charset="0"/>
              </a:rPr>
              <a:t>思维</a:t>
            </a:r>
          </a:p>
        </p:txBody>
      </p:sp>
      <p:sp>
        <p:nvSpPr>
          <p:cNvPr id="5011480" name="Text Box 24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3392488" y="1790700"/>
            <a:ext cx="1295400" cy="762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FF3300"/>
                </a:solidFill>
                <a:latin typeface="Times New Roman" pitchFamily="18" charset="0"/>
              </a:rPr>
              <a:t>知彼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FF3300"/>
                </a:solidFill>
                <a:latin typeface="Times New Roman" pitchFamily="18" charset="0"/>
              </a:rPr>
              <a:t>解己</a:t>
            </a:r>
          </a:p>
        </p:txBody>
      </p:sp>
      <p:sp>
        <p:nvSpPr>
          <p:cNvPr id="5011481" name="Text Box 2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5599113" y="1790700"/>
            <a:ext cx="1295400" cy="762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FF3300"/>
                </a:solidFill>
                <a:latin typeface="Times New Roman" pitchFamily="18" charset="0"/>
              </a:rPr>
              <a:t>统合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FF3300"/>
                </a:solidFill>
                <a:latin typeface="Times New Roman" pitchFamily="18" charset="0"/>
              </a:rPr>
              <a:t>综效</a:t>
            </a:r>
          </a:p>
        </p:txBody>
      </p:sp>
      <p:sp>
        <p:nvSpPr>
          <p:cNvPr id="5011482" name="Text Box 26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1665288" y="3043238"/>
            <a:ext cx="431800" cy="14319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FF3300"/>
                </a:solidFill>
                <a:latin typeface="Times New Roman" pitchFamily="18" charset="0"/>
              </a:rPr>
              <a:t>不断更新</a:t>
            </a:r>
          </a:p>
        </p:txBody>
      </p:sp>
      <p:sp>
        <p:nvSpPr>
          <p:cNvPr id="5011483" name="Text Box 27"/>
          <p:cNvSpPr txBox="1">
            <a:spLocks noChangeArrowheads="1"/>
          </p:cNvSpPr>
          <p:nvPr/>
        </p:nvSpPr>
        <p:spPr bwMode="auto">
          <a:xfrm>
            <a:off x="609600" y="1414463"/>
            <a:ext cx="574675" cy="4441825"/>
          </a:xfrm>
          <a:prstGeom prst="rect">
            <a:avLst/>
          </a:prstGeom>
          <a:solidFill>
            <a:srgbClr val="FFFF99"/>
          </a:solidFill>
          <a:ln w="25400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七大习惯与三大成长层次的关系</a:t>
            </a:r>
          </a:p>
        </p:txBody>
      </p:sp>
      <p:sp>
        <p:nvSpPr>
          <p:cNvPr id="5011484" name="Rectangle 28"/>
          <p:cNvSpPr>
            <a:spLocks noChangeArrowheads="1"/>
          </p:cNvSpPr>
          <p:nvPr/>
        </p:nvSpPr>
        <p:spPr bwMode="auto">
          <a:xfrm>
            <a:off x="3321050" y="5105400"/>
            <a:ext cx="3825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sz="2800">
                <a:solidFill>
                  <a:srgbClr val="0000FF"/>
                </a:solidFill>
                <a:ea typeface="宋体" pitchFamily="2" charset="-122"/>
              </a:rPr>
              <a:t>1</a:t>
            </a:r>
          </a:p>
        </p:txBody>
      </p:sp>
      <p:sp>
        <p:nvSpPr>
          <p:cNvPr id="5011485" name="Rectangle 29"/>
          <p:cNvSpPr>
            <a:spLocks noChangeArrowheads="1"/>
          </p:cNvSpPr>
          <p:nvPr/>
        </p:nvSpPr>
        <p:spPr bwMode="auto">
          <a:xfrm>
            <a:off x="5481638" y="4165600"/>
            <a:ext cx="3825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sz="2800">
                <a:solidFill>
                  <a:srgbClr val="0000FF"/>
                </a:solidFill>
                <a:ea typeface="宋体" pitchFamily="2" charset="-122"/>
              </a:rPr>
              <a:t>3</a:t>
            </a:r>
          </a:p>
        </p:txBody>
      </p:sp>
      <p:sp>
        <p:nvSpPr>
          <p:cNvPr id="5011486" name="Rectangle 30"/>
          <p:cNvSpPr>
            <a:spLocks noChangeArrowheads="1"/>
          </p:cNvSpPr>
          <p:nvPr/>
        </p:nvSpPr>
        <p:spPr bwMode="auto">
          <a:xfrm>
            <a:off x="3321050" y="1760538"/>
            <a:ext cx="3825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sz="2800" b="1">
                <a:solidFill>
                  <a:srgbClr val="0000FF"/>
                </a:solidFill>
                <a:ea typeface="宋体" pitchFamily="2" charset="-122"/>
              </a:rPr>
              <a:t>5</a:t>
            </a:r>
          </a:p>
        </p:txBody>
      </p:sp>
      <p:sp>
        <p:nvSpPr>
          <p:cNvPr id="5011487" name="Rectangle 31"/>
          <p:cNvSpPr>
            <a:spLocks noChangeArrowheads="1"/>
          </p:cNvSpPr>
          <p:nvPr/>
        </p:nvSpPr>
        <p:spPr bwMode="auto">
          <a:xfrm>
            <a:off x="6561138" y="1760538"/>
            <a:ext cx="3825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sz="2800" b="1">
                <a:solidFill>
                  <a:srgbClr val="0000FF"/>
                </a:solidFill>
                <a:ea typeface="宋体" pitchFamily="2" charset="-122"/>
              </a:rPr>
              <a:t>6</a:t>
            </a:r>
          </a:p>
        </p:txBody>
      </p:sp>
      <p:sp>
        <p:nvSpPr>
          <p:cNvPr id="5011488" name="Rectangle 32"/>
          <p:cNvSpPr>
            <a:spLocks noChangeArrowheads="1"/>
          </p:cNvSpPr>
          <p:nvPr/>
        </p:nvSpPr>
        <p:spPr bwMode="auto">
          <a:xfrm>
            <a:off x="4400550" y="2686050"/>
            <a:ext cx="3825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ea typeface="宋体" pitchFamily="2" charset="-122"/>
              </a:rPr>
              <a:t>4</a:t>
            </a:r>
          </a:p>
        </p:txBody>
      </p:sp>
      <p:sp>
        <p:nvSpPr>
          <p:cNvPr id="5011489" name="Rectangle 33"/>
          <p:cNvSpPr>
            <a:spLocks noChangeArrowheads="1"/>
          </p:cNvSpPr>
          <p:nvPr/>
        </p:nvSpPr>
        <p:spPr bwMode="auto">
          <a:xfrm>
            <a:off x="6561138" y="5091113"/>
            <a:ext cx="3825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0000FF"/>
                </a:solidFill>
                <a:ea typeface="宋体" pitchFamily="2" charset="-122"/>
              </a:rPr>
              <a:t>2</a:t>
            </a:r>
          </a:p>
        </p:txBody>
      </p:sp>
      <p:sp>
        <p:nvSpPr>
          <p:cNvPr id="5011490" name="Rectangle 34"/>
          <p:cNvSpPr>
            <a:spLocks noChangeArrowheads="1"/>
          </p:cNvSpPr>
          <p:nvPr/>
        </p:nvSpPr>
        <p:spPr bwMode="auto">
          <a:xfrm>
            <a:off x="1736725" y="2473325"/>
            <a:ext cx="3825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sz="2800" b="1">
                <a:solidFill>
                  <a:srgbClr val="0000FF"/>
                </a:solidFill>
                <a:ea typeface="宋体" pitchFamily="2" charset="-122"/>
              </a:rPr>
              <a:t>7</a:t>
            </a:r>
          </a:p>
        </p:txBody>
      </p:sp>
      <p:sp>
        <p:nvSpPr>
          <p:cNvPr id="5011491" name="AutoShape 35"/>
          <p:cNvSpPr>
            <a:spLocks noChangeArrowheads="1"/>
          </p:cNvSpPr>
          <p:nvPr/>
        </p:nvSpPr>
        <p:spPr bwMode="gray">
          <a:xfrm>
            <a:off x="180975" y="44450"/>
            <a:ext cx="3382963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引言、高效能人士七个习惯模型</a:t>
            </a:r>
          </a:p>
        </p:txBody>
      </p:sp>
      <p:sp>
        <p:nvSpPr>
          <p:cNvPr id="5011492" name="WordArt 36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2BECBA-3865-4498-A28F-D3A09B6A5FAB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4910082" name="AutoShape 2"/>
          <p:cNvSpPr>
            <a:spLocks noChangeArrowheads="1"/>
          </p:cNvSpPr>
          <p:nvPr/>
        </p:nvSpPr>
        <p:spPr bwMode="gray">
          <a:xfrm>
            <a:off x="468313" y="765175"/>
            <a:ext cx="2449512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 type="none" w="sm" len="sm"/>
            <a:tailEnd type="none" w="sm" len="sm"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663300"/>
                </a:solidFill>
              </a:rPr>
              <a:t>性格分类</a:t>
            </a:r>
          </a:p>
        </p:txBody>
      </p:sp>
      <p:sp>
        <p:nvSpPr>
          <p:cNvPr id="4910083" name="Text Box 3"/>
          <p:cNvSpPr txBox="1">
            <a:spLocks noChangeArrowheads="1"/>
          </p:cNvSpPr>
          <p:nvPr/>
        </p:nvSpPr>
        <p:spPr bwMode="auto">
          <a:xfrm>
            <a:off x="4067175" y="6149975"/>
            <a:ext cx="914400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理性</a:t>
            </a:r>
          </a:p>
        </p:txBody>
      </p:sp>
      <p:sp>
        <p:nvSpPr>
          <p:cNvPr id="4910084" name="Line 4"/>
          <p:cNvSpPr>
            <a:spLocks noChangeShapeType="1"/>
          </p:cNvSpPr>
          <p:nvPr/>
        </p:nvSpPr>
        <p:spPr bwMode="auto">
          <a:xfrm>
            <a:off x="4543425" y="1541463"/>
            <a:ext cx="0" cy="46085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stealth" w="lg" len="lg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0085" name="Line 5"/>
          <p:cNvSpPr>
            <a:spLocks noChangeShapeType="1"/>
          </p:cNvSpPr>
          <p:nvPr/>
        </p:nvSpPr>
        <p:spPr bwMode="auto">
          <a:xfrm>
            <a:off x="1216025" y="3846513"/>
            <a:ext cx="69564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lg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0086" name="Text Box 6"/>
          <p:cNvSpPr txBox="1">
            <a:spLocks noChangeArrowheads="1"/>
          </p:cNvSpPr>
          <p:nvPr/>
        </p:nvSpPr>
        <p:spPr bwMode="auto">
          <a:xfrm>
            <a:off x="323850" y="3557588"/>
            <a:ext cx="904875" cy="5191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优柔</a:t>
            </a:r>
          </a:p>
        </p:txBody>
      </p:sp>
      <p:sp>
        <p:nvSpPr>
          <p:cNvPr id="4910087" name="Text Box 7"/>
          <p:cNvSpPr txBox="1">
            <a:spLocks noChangeArrowheads="1"/>
          </p:cNvSpPr>
          <p:nvPr/>
        </p:nvSpPr>
        <p:spPr bwMode="auto">
          <a:xfrm>
            <a:off x="4167188" y="1038225"/>
            <a:ext cx="904875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感性</a:t>
            </a:r>
          </a:p>
        </p:txBody>
      </p:sp>
      <p:sp>
        <p:nvSpPr>
          <p:cNvPr id="4910088" name="Text Box 8"/>
          <p:cNvSpPr txBox="1">
            <a:spLocks noChangeArrowheads="1"/>
          </p:cNvSpPr>
          <p:nvPr/>
        </p:nvSpPr>
        <p:spPr bwMode="auto">
          <a:xfrm>
            <a:off x="8101013" y="3557588"/>
            <a:ext cx="904875" cy="5191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率直</a:t>
            </a:r>
          </a:p>
        </p:txBody>
      </p:sp>
      <p:sp>
        <p:nvSpPr>
          <p:cNvPr id="4910089" name="Text Box 9"/>
          <p:cNvSpPr txBox="1">
            <a:spLocks noChangeArrowheads="1"/>
          </p:cNvSpPr>
          <p:nvPr/>
        </p:nvSpPr>
        <p:spPr bwMode="auto">
          <a:xfrm>
            <a:off x="1044575" y="1397000"/>
            <a:ext cx="1281113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8000"/>
                </a:solidFill>
                <a:latin typeface="Times New Roman" pitchFamily="18" charset="0"/>
              </a:rPr>
              <a:t>和平型</a:t>
            </a:r>
          </a:p>
        </p:txBody>
      </p:sp>
      <p:sp>
        <p:nvSpPr>
          <p:cNvPr id="4910090" name="Text Box 10"/>
          <p:cNvSpPr txBox="1">
            <a:spLocks noChangeArrowheads="1"/>
          </p:cNvSpPr>
          <p:nvPr/>
        </p:nvSpPr>
        <p:spPr bwMode="auto">
          <a:xfrm>
            <a:off x="7056438" y="1397000"/>
            <a:ext cx="1431925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</a:rPr>
              <a:t>活泼型</a:t>
            </a:r>
          </a:p>
        </p:txBody>
      </p:sp>
      <p:sp>
        <p:nvSpPr>
          <p:cNvPr id="4910091" name="Text Box 11"/>
          <p:cNvSpPr txBox="1">
            <a:spLocks noChangeArrowheads="1"/>
          </p:cNvSpPr>
          <p:nvPr/>
        </p:nvSpPr>
        <p:spPr bwMode="auto">
          <a:xfrm>
            <a:off x="7056438" y="5589588"/>
            <a:ext cx="1506537" cy="519112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2800" b="1">
                <a:solidFill>
                  <a:srgbClr val="FFCC00"/>
                </a:solidFill>
              </a:rPr>
              <a:t>力量型</a:t>
            </a:r>
          </a:p>
        </p:txBody>
      </p:sp>
      <p:sp>
        <p:nvSpPr>
          <p:cNvPr id="4910092" name="Text Box 12"/>
          <p:cNvSpPr txBox="1">
            <a:spLocks noChangeArrowheads="1"/>
          </p:cNvSpPr>
          <p:nvPr/>
        </p:nvSpPr>
        <p:spPr bwMode="auto">
          <a:xfrm>
            <a:off x="1044575" y="5589588"/>
            <a:ext cx="1281113" cy="519112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2800" b="1">
                <a:solidFill>
                  <a:srgbClr val="3333CC"/>
                </a:solidFill>
              </a:rPr>
              <a:t>完美型</a:t>
            </a:r>
          </a:p>
        </p:txBody>
      </p:sp>
      <p:pic>
        <p:nvPicPr>
          <p:cNvPr id="4910093" name="Picture 13" descr="SO01859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3575" y="2476500"/>
            <a:ext cx="1190625" cy="1225550"/>
          </a:xfrm>
          <a:prstGeom prst="rect">
            <a:avLst/>
          </a:prstGeom>
          <a:noFill/>
        </p:spPr>
      </p:pic>
      <p:pic>
        <p:nvPicPr>
          <p:cNvPr id="4910094" name="Picture 14" descr="j01185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7900" y="3989388"/>
            <a:ext cx="1244600" cy="1511300"/>
          </a:xfrm>
          <a:prstGeom prst="rect">
            <a:avLst/>
          </a:prstGeom>
          <a:noFill/>
        </p:spPr>
      </p:pic>
      <p:pic>
        <p:nvPicPr>
          <p:cNvPr id="4910095" name="Picture 15" descr="PE01000_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48038" y="3916363"/>
            <a:ext cx="1036637" cy="1655762"/>
          </a:xfrm>
          <a:prstGeom prst="rect">
            <a:avLst/>
          </a:prstGeom>
          <a:noFill/>
        </p:spPr>
      </p:pic>
      <p:pic>
        <p:nvPicPr>
          <p:cNvPr id="4910096" name="Picture 16" descr="PE02546_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438" y="2414588"/>
            <a:ext cx="1584325" cy="1382712"/>
          </a:xfrm>
          <a:prstGeom prst="rect">
            <a:avLst/>
          </a:prstGeom>
          <a:noFill/>
        </p:spPr>
      </p:pic>
      <p:sp>
        <p:nvSpPr>
          <p:cNvPr id="4910097" name="Rectangle 17"/>
          <p:cNvSpPr>
            <a:spLocks noChangeArrowheads="1"/>
          </p:cNvSpPr>
          <p:nvPr/>
        </p:nvSpPr>
        <p:spPr bwMode="auto">
          <a:xfrm>
            <a:off x="1044575" y="5157788"/>
            <a:ext cx="20891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2800" b="1">
                <a:solidFill>
                  <a:srgbClr val="3333CC"/>
                </a:solidFill>
              </a:rPr>
              <a:t>理智型（</a:t>
            </a:r>
            <a:r>
              <a:rPr lang="en-US" altLang="zh-CN" sz="2800" b="1">
                <a:solidFill>
                  <a:srgbClr val="3333CC"/>
                </a:solidFill>
              </a:rPr>
              <a:t>R</a:t>
            </a:r>
            <a:r>
              <a:rPr lang="zh-CN" altLang="en-US" sz="2800" b="1">
                <a:solidFill>
                  <a:srgbClr val="3333CC"/>
                </a:solidFill>
              </a:rPr>
              <a:t>）</a:t>
            </a:r>
          </a:p>
        </p:txBody>
      </p:sp>
      <p:sp>
        <p:nvSpPr>
          <p:cNvPr id="4910098" name="Rectangle 18"/>
          <p:cNvSpPr>
            <a:spLocks noChangeArrowheads="1"/>
          </p:cNvSpPr>
          <p:nvPr/>
        </p:nvSpPr>
        <p:spPr bwMode="auto">
          <a:xfrm>
            <a:off x="5292725" y="1901825"/>
            <a:ext cx="29876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善于表达型（</a:t>
            </a:r>
            <a:r>
              <a:rPr lang="en-US" altLang="zh-CN" sz="2800" b="1">
                <a:solidFill>
                  <a:srgbClr val="FF0000"/>
                </a:solidFill>
              </a:rPr>
              <a:t>E</a:t>
            </a:r>
            <a:r>
              <a:rPr lang="zh-CN" altLang="en-US" sz="2800" b="1">
                <a:solidFill>
                  <a:srgbClr val="FF0000"/>
                </a:solidFill>
              </a:rPr>
              <a:t>型）</a:t>
            </a:r>
          </a:p>
        </p:txBody>
      </p:sp>
      <p:sp>
        <p:nvSpPr>
          <p:cNvPr id="4910099" name="Rectangle 19"/>
          <p:cNvSpPr>
            <a:spLocks noChangeArrowheads="1"/>
          </p:cNvSpPr>
          <p:nvPr/>
        </p:nvSpPr>
        <p:spPr bwMode="auto">
          <a:xfrm>
            <a:off x="1044575" y="1901825"/>
            <a:ext cx="3455988" cy="51911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8000"/>
                </a:solidFill>
                <a:latin typeface="Times New Roman" pitchFamily="18" charset="0"/>
              </a:rPr>
              <a:t>好追根究底型（</a:t>
            </a:r>
            <a:r>
              <a:rPr lang="en-US" altLang="zh-CN" sz="2800" b="1">
                <a:solidFill>
                  <a:srgbClr val="008000"/>
                </a:solidFill>
                <a:latin typeface="Times New Roman" pitchFamily="18" charset="0"/>
              </a:rPr>
              <a:t>I</a:t>
            </a:r>
            <a:r>
              <a:rPr lang="zh-CN" altLang="en-US" sz="2800" b="1">
                <a:solidFill>
                  <a:srgbClr val="008000"/>
                </a:solidFill>
                <a:latin typeface="Times New Roman" pitchFamily="18" charset="0"/>
              </a:rPr>
              <a:t>型）</a:t>
            </a:r>
          </a:p>
        </p:txBody>
      </p:sp>
      <p:sp>
        <p:nvSpPr>
          <p:cNvPr id="4910100" name="Rectangle 20"/>
          <p:cNvSpPr>
            <a:spLocks noChangeArrowheads="1"/>
          </p:cNvSpPr>
          <p:nvPr/>
        </p:nvSpPr>
        <p:spPr bwMode="auto">
          <a:xfrm>
            <a:off x="5976938" y="5141913"/>
            <a:ext cx="25193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2800" b="1">
                <a:solidFill>
                  <a:srgbClr val="FFCC00"/>
                </a:solidFill>
              </a:rPr>
              <a:t>果断型（</a:t>
            </a:r>
            <a:r>
              <a:rPr lang="en-US" altLang="zh-CN" sz="2800" b="1">
                <a:solidFill>
                  <a:srgbClr val="FFCC00"/>
                </a:solidFill>
              </a:rPr>
              <a:t>D</a:t>
            </a:r>
            <a:r>
              <a:rPr lang="zh-CN" altLang="en-US" sz="2800" b="1">
                <a:solidFill>
                  <a:srgbClr val="FFCC00"/>
                </a:solidFill>
              </a:rPr>
              <a:t>型）</a:t>
            </a:r>
          </a:p>
        </p:txBody>
      </p:sp>
      <p:pic>
        <p:nvPicPr>
          <p:cNvPr id="4910101" name="Picture 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40425" y="1541463"/>
            <a:ext cx="1143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0102" name="Picture 2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68538" y="5716588"/>
            <a:ext cx="14001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0103" name="Picture 2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205413" y="5734050"/>
            <a:ext cx="19050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0104" name="Picture 2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81238" y="1541463"/>
            <a:ext cx="1714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10107" name="AutoShape 27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习惯五、知彼解已</a:t>
            </a:r>
          </a:p>
        </p:txBody>
      </p:sp>
      <p:sp>
        <p:nvSpPr>
          <p:cNvPr id="4910108" name="WordArt 28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10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10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EC47E5-14B4-4007-BDD4-5B399715ACB0}" type="slidenum">
              <a:rPr lang="en-US" altLang="zh-CN"/>
              <a:pPr/>
              <a:t>61</a:t>
            </a:fld>
            <a:endParaRPr lang="en-US" altLang="zh-CN"/>
          </a:p>
        </p:txBody>
      </p:sp>
      <p:sp>
        <p:nvSpPr>
          <p:cNvPr id="4911106" name="Text Box 2"/>
          <p:cNvSpPr txBox="1">
            <a:spLocks noChangeArrowheads="1"/>
          </p:cNvSpPr>
          <p:nvPr/>
        </p:nvSpPr>
        <p:spPr bwMode="auto">
          <a:xfrm>
            <a:off x="914400" y="1617663"/>
            <a:ext cx="2057400" cy="1800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800"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800"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800"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80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911107" name="Line 3"/>
          <p:cNvSpPr>
            <a:spLocks noChangeShapeType="1"/>
          </p:cNvSpPr>
          <p:nvPr/>
        </p:nvSpPr>
        <p:spPr bwMode="auto">
          <a:xfrm>
            <a:off x="4495800" y="1184275"/>
            <a:ext cx="0" cy="46116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stealth" w="lg" len="lg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1108" name="Line 4"/>
          <p:cNvSpPr>
            <a:spLocks noChangeShapeType="1"/>
          </p:cNvSpPr>
          <p:nvPr/>
        </p:nvSpPr>
        <p:spPr bwMode="auto">
          <a:xfrm>
            <a:off x="1042988" y="3490913"/>
            <a:ext cx="7058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lg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1109" name="Text Box 5"/>
          <p:cNvSpPr txBox="1">
            <a:spLocks noChangeArrowheads="1"/>
          </p:cNvSpPr>
          <p:nvPr/>
        </p:nvSpPr>
        <p:spPr bwMode="auto">
          <a:xfrm>
            <a:off x="201613" y="3251200"/>
            <a:ext cx="914400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hlink"/>
                </a:solidFill>
                <a:latin typeface="Times New Roman" pitchFamily="18" charset="0"/>
              </a:rPr>
              <a:t>优柔</a:t>
            </a:r>
          </a:p>
        </p:txBody>
      </p:sp>
      <p:sp>
        <p:nvSpPr>
          <p:cNvPr id="4911110" name="Text Box 6"/>
          <p:cNvSpPr txBox="1">
            <a:spLocks noChangeArrowheads="1"/>
          </p:cNvSpPr>
          <p:nvPr/>
        </p:nvSpPr>
        <p:spPr bwMode="auto">
          <a:xfrm>
            <a:off x="4067175" y="746125"/>
            <a:ext cx="914400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hlink"/>
                </a:solidFill>
                <a:latin typeface="Times New Roman" pitchFamily="18" charset="0"/>
              </a:rPr>
              <a:t>感性</a:t>
            </a:r>
          </a:p>
        </p:txBody>
      </p:sp>
      <p:sp>
        <p:nvSpPr>
          <p:cNvPr id="4911111" name="Text Box 7"/>
          <p:cNvSpPr txBox="1">
            <a:spLocks noChangeArrowheads="1"/>
          </p:cNvSpPr>
          <p:nvPr/>
        </p:nvSpPr>
        <p:spPr bwMode="auto">
          <a:xfrm>
            <a:off x="8027988" y="3251200"/>
            <a:ext cx="914400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hlink"/>
                </a:solidFill>
                <a:latin typeface="Times New Roman" pitchFamily="18" charset="0"/>
              </a:rPr>
              <a:t>率直</a:t>
            </a:r>
          </a:p>
        </p:txBody>
      </p:sp>
      <p:sp>
        <p:nvSpPr>
          <p:cNvPr id="4911112" name="Text Box 8"/>
          <p:cNvSpPr txBox="1">
            <a:spLocks noChangeArrowheads="1"/>
          </p:cNvSpPr>
          <p:nvPr/>
        </p:nvSpPr>
        <p:spPr bwMode="auto">
          <a:xfrm>
            <a:off x="4067175" y="5718175"/>
            <a:ext cx="914400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hlink"/>
                </a:solidFill>
                <a:latin typeface="Times New Roman" pitchFamily="18" charset="0"/>
              </a:rPr>
              <a:t>理性</a:t>
            </a:r>
          </a:p>
        </p:txBody>
      </p:sp>
      <p:sp>
        <p:nvSpPr>
          <p:cNvPr id="4911113" name="Rectangle 9"/>
          <p:cNvSpPr>
            <a:spLocks noChangeArrowheads="1"/>
          </p:cNvSpPr>
          <p:nvPr/>
        </p:nvSpPr>
        <p:spPr bwMode="auto">
          <a:xfrm>
            <a:off x="4572000" y="1495425"/>
            <a:ext cx="3384550" cy="2017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优点：善于劝导，重人际关系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弱点：缺乏条理，粗心大意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反感：循规蹈矩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追求：广受欢迎与喝彩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担心：失去声望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动机：别人的认同</a:t>
            </a:r>
          </a:p>
        </p:txBody>
      </p:sp>
      <p:sp>
        <p:nvSpPr>
          <p:cNvPr id="4911114" name="Rectangle 10"/>
          <p:cNvSpPr>
            <a:spLocks noChangeArrowheads="1"/>
          </p:cNvSpPr>
          <p:nvPr/>
        </p:nvSpPr>
        <p:spPr bwMode="auto">
          <a:xfrm>
            <a:off x="1187450" y="3538538"/>
            <a:ext cx="3313113" cy="2019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优点：做事讲条理、善于分析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弱点：完美主义、过于苛刻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反感：盲目行事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追求：精细准确、一丝不苟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担心：批评与非议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动机：进步</a:t>
            </a:r>
          </a:p>
        </p:txBody>
      </p:sp>
      <p:sp>
        <p:nvSpPr>
          <p:cNvPr id="4911115" name="Rectangle 11"/>
          <p:cNvSpPr>
            <a:spLocks noChangeArrowheads="1"/>
          </p:cNvSpPr>
          <p:nvPr/>
        </p:nvSpPr>
        <p:spPr bwMode="auto">
          <a:xfrm>
            <a:off x="4572000" y="3538538"/>
            <a:ext cx="3095625" cy="2019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优点：善于管理、主动积极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弱点：缺乏耐心、感觉迟钝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反感：优柔寡断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追求：工作效率、支配地位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担心：被驱动、强迫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动机：获胜、成功</a:t>
            </a:r>
          </a:p>
        </p:txBody>
      </p:sp>
      <p:sp>
        <p:nvSpPr>
          <p:cNvPr id="4911116" name="Rectangle 12"/>
          <p:cNvSpPr>
            <a:spLocks noChangeArrowheads="1"/>
          </p:cNvSpPr>
          <p:nvPr/>
        </p:nvSpPr>
        <p:spPr bwMode="auto">
          <a:xfrm>
            <a:off x="1187450" y="1493838"/>
            <a:ext cx="3240088" cy="201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优点：恪尽职守、善于倾听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弱点：过于敏感、缺乏主见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反感：感觉迟钝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追求：被人接受、生活稳定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担心：突然的变革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1800">
                <a:solidFill>
                  <a:srgbClr val="000000"/>
                </a:solidFill>
              </a:rPr>
              <a:t>动机：团结、归属感</a:t>
            </a:r>
          </a:p>
        </p:txBody>
      </p:sp>
      <p:sp>
        <p:nvSpPr>
          <p:cNvPr id="4911117" name="Text Box 13"/>
          <p:cNvSpPr txBox="1">
            <a:spLocks noChangeArrowheads="1"/>
          </p:cNvSpPr>
          <p:nvPr/>
        </p:nvSpPr>
        <p:spPr bwMode="auto">
          <a:xfrm>
            <a:off x="468313" y="692150"/>
            <a:ext cx="1281112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8000"/>
                </a:solidFill>
                <a:latin typeface="Times New Roman" pitchFamily="18" charset="0"/>
              </a:rPr>
              <a:t>和平型</a:t>
            </a:r>
          </a:p>
        </p:txBody>
      </p:sp>
      <p:sp>
        <p:nvSpPr>
          <p:cNvPr id="4911118" name="Text Box 14"/>
          <p:cNvSpPr txBox="1">
            <a:spLocks noChangeArrowheads="1"/>
          </p:cNvSpPr>
          <p:nvPr/>
        </p:nvSpPr>
        <p:spPr bwMode="auto">
          <a:xfrm>
            <a:off x="7532688" y="692150"/>
            <a:ext cx="1431925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FF0000"/>
                </a:solidFill>
                <a:latin typeface="Times New Roman" pitchFamily="18" charset="0"/>
              </a:rPr>
              <a:t>活泼型</a:t>
            </a:r>
          </a:p>
        </p:txBody>
      </p:sp>
      <p:sp>
        <p:nvSpPr>
          <p:cNvPr id="4911119" name="Rectangle 15"/>
          <p:cNvSpPr>
            <a:spLocks noChangeArrowheads="1"/>
          </p:cNvSpPr>
          <p:nvPr/>
        </p:nvSpPr>
        <p:spPr bwMode="auto">
          <a:xfrm>
            <a:off x="6156325" y="1052513"/>
            <a:ext cx="23764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2000" b="1">
                <a:solidFill>
                  <a:srgbClr val="FF0000"/>
                </a:solidFill>
              </a:rPr>
              <a:t>善于表达型（</a:t>
            </a:r>
            <a:r>
              <a:rPr lang="en-US" altLang="zh-CN" sz="2000" b="1">
                <a:solidFill>
                  <a:srgbClr val="FF0000"/>
                </a:solidFill>
              </a:rPr>
              <a:t>E</a:t>
            </a:r>
            <a:r>
              <a:rPr lang="zh-CN" altLang="en-US" sz="2000" b="1">
                <a:solidFill>
                  <a:srgbClr val="FF0000"/>
                </a:solidFill>
              </a:rPr>
              <a:t>型）</a:t>
            </a:r>
          </a:p>
        </p:txBody>
      </p:sp>
      <p:sp>
        <p:nvSpPr>
          <p:cNvPr id="4911120" name="Rectangle 16"/>
          <p:cNvSpPr>
            <a:spLocks noChangeArrowheads="1"/>
          </p:cNvSpPr>
          <p:nvPr/>
        </p:nvSpPr>
        <p:spPr bwMode="auto">
          <a:xfrm>
            <a:off x="469900" y="1052513"/>
            <a:ext cx="3455988" cy="39687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8000"/>
                </a:solidFill>
                <a:latin typeface="Times New Roman" pitchFamily="18" charset="0"/>
              </a:rPr>
              <a:t>好追根究底型（</a:t>
            </a:r>
            <a:r>
              <a:rPr lang="en-US" altLang="zh-CN" sz="2000" b="1">
                <a:solidFill>
                  <a:srgbClr val="008000"/>
                </a:solidFill>
                <a:latin typeface="Times New Roman" pitchFamily="18" charset="0"/>
              </a:rPr>
              <a:t>I</a:t>
            </a:r>
            <a:r>
              <a:rPr lang="zh-CN" altLang="en-US" sz="2000" b="1">
                <a:solidFill>
                  <a:srgbClr val="008000"/>
                </a:solidFill>
                <a:latin typeface="Times New Roman" pitchFamily="18" charset="0"/>
              </a:rPr>
              <a:t>型）</a:t>
            </a:r>
          </a:p>
        </p:txBody>
      </p:sp>
      <p:pic>
        <p:nvPicPr>
          <p:cNvPr id="4911121" name="Picture 17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6675" y="800100"/>
            <a:ext cx="1143000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1122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2100" y="765175"/>
            <a:ext cx="17145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11123" name="Text Box 19"/>
          <p:cNvSpPr txBox="1">
            <a:spLocks noChangeArrowheads="1"/>
          </p:cNvSpPr>
          <p:nvPr/>
        </p:nvSpPr>
        <p:spPr bwMode="auto">
          <a:xfrm>
            <a:off x="7451725" y="5876925"/>
            <a:ext cx="1152525" cy="39687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2000" b="1">
                <a:solidFill>
                  <a:srgbClr val="FFCC00"/>
                </a:solidFill>
              </a:rPr>
              <a:t>力量型</a:t>
            </a:r>
          </a:p>
        </p:txBody>
      </p:sp>
      <p:sp>
        <p:nvSpPr>
          <p:cNvPr id="4911124" name="Text Box 20"/>
          <p:cNvSpPr txBox="1">
            <a:spLocks noChangeArrowheads="1"/>
          </p:cNvSpPr>
          <p:nvPr/>
        </p:nvSpPr>
        <p:spPr bwMode="auto">
          <a:xfrm>
            <a:off x="539750" y="5930900"/>
            <a:ext cx="1281113" cy="39687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2000" b="1">
                <a:solidFill>
                  <a:srgbClr val="3333CC"/>
                </a:solidFill>
              </a:rPr>
              <a:t>完美型</a:t>
            </a:r>
          </a:p>
        </p:txBody>
      </p:sp>
      <p:sp>
        <p:nvSpPr>
          <p:cNvPr id="4911125" name="Rectangle 21"/>
          <p:cNvSpPr>
            <a:spLocks noChangeArrowheads="1"/>
          </p:cNvSpPr>
          <p:nvPr/>
        </p:nvSpPr>
        <p:spPr bwMode="auto">
          <a:xfrm>
            <a:off x="539750" y="5589588"/>
            <a:ext cx="2089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2000" b="1">
                <a:solidFill>
                  <a:srgbClr val="3333CC"/>
                </a:solidFill>
              </a:rPr>
              <a:t>理智型（</a:t>
            </a:r>
            <a:r>
              <a:rPr lang="en-US" altLang="zh-CN" sz="2000" b="1">
                <a:solidFill>
                  <a:srgbClr val="3333CC"/>
                </a:solidFill>
              </a:rPr>
              <a:t>R</a:t>
            </a:r>
            <a:r>
              <a:rPr lang="zh-CN" altLang="en-US" sz="2000" b="1">
                <a:solidFill>
                  <a:srgbClr val="3333CC"/>
                </a:solidFill>
              </a:rPr>
              <a:t>）</a:t>
            </a:r>
          </a:p>
        </p:txBody>
      </p:sp>
      <p:sp>
        <p:nvSpPr>
          <p:cNvPr id="4911126" name="Rectangle 22"/>
          <p:cNvSpPr>
            <a:spLocks noChangeArrowheads="1"/>
          </p:cNvSpPr>
          <p:nvPr/>
        </p:nvSpPr>
        <p:spPr bwMode="auto">
          <a:xfrm>
            <a:off x="6659563" y="5553075"/>
            <a:ext cx="2016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2000" b="1">
                <a:solidFill>
                  <a:srgbClr val="FFCC00"/>
                </a:solidFill>
              </a:rPr>
              <a:t>果断型（</a:t>
            </a:r>
            <a:r>
              <a:rPr lang="en-US" altLang="zh-CN" sz="2000" b="1">
                <a:solidFill>
                  <a:srgbClr val="FFCC00"/>
                </a:solidFill>
              </a:rPr>
              <a:t>D</a:t>
            </a:r>
            <a:r>
              <a:rPr lang="zh-CN" altLang="en-US" sz="2000" b="1">
                <a:solidFill>
                  <a:srgbClr val="FFCC00"/>
                </a:solidFill>
              </a:rPr>
              <a:t>型）</a:t>
            </a:r>
          </a:p>
        </p:txBody>
      </p:sp>
      <p:pic>
        <p:nvPicPr>
          <p:cNvPr id="4911127" name="Picture 23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19250" y="6021388"/>
            <a:ext cx="1400175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1128" name="Picture 2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80063" y="5978525"/>
            <a:ext cx="1905000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11131" name="AutoShape 27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习惯五、知彼解已</a:t>
            </a:r>
          </a:p>
        </p:txBody>
      </p:sp>
      <p:sp>
        <p:nvSpPr>
          <p:cNvPr id="4911132" name="WordArt 28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6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6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  <p:sp>
        <p:nvSpPr>
          <p:cNvPr id="4911133" name="Rectangle 29"/>
          <p:cNvSpPr>
            <a:spLocks noChangeArrowheads="1"/>
          </p:cNvSpPr>
          <p:nvPr/>
        </p:nvSpPr>
        <p:spPr bwMode="auto">
          <a:xfrm>
            <a:off x="5219700" y="6237288"/>
            <a:ext cx="30289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寻找原型：西游记师徒四人分析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95704A-AF71-4F60-995B-6F39D195BDBD}" type="slidenum">
              <a:rPr lang="en-US" altLang="zh-CN"/>
              <a:pPr/>
              <a:t>62</a:t>
            </a:fld>
            <a:endParaRPr lang="en-US" altLang="zh-CN"/>
          </a:p>
        </p:txBody>
      </p:sp>
      <p:grpSp>
        <p:nvGrpSpPr>
          <p:cNvPr id="4776962" name="Group 2"/>
          <p:cNvGrpSpPr>
            <a:grpSpLocks/>
          </p:cNvGrpSpPr>
          <p:nvPr/>
        </p:nvGrpSpPr>
        <p:grpSpPr bwMode="auto">
          <a:xfrm>
            <a:off x="323850" y="1774825"/>
            <a:ext cx="8351838" cy="4749800"/>
            <a:chOff x="64" y="888"/>
            <a:chExt cx="5642" cy="2904"/>
          </a:xfrm>
        </p:grpSpPr>
        <p:sp>
          <p:nvSpPr>
            <p:cNvPr id="4776963" name="Oval 3"/>
            <p:cNvSpPr>
              <a:spLocks noChangeArrowheads="1"/>
            </p:cNvSpPr>
            <p:nvPr/>
          </p:nvSpPr>
          <p:spPr bwMode="auto">
            <a:xfrm>
              <a:off x="1903" y="1896"/>
              <a:ext cx="1950" cy="86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CCFFCC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457200" indent="-457200"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66"/>
                  </a:solidFill>
                  <a:latin typeface="Times New Roman" pitchFamily="18" charset="0"/>
                </a:rPr>
                <a:t>人际沟通</a:t>
              </a:r>
              <a:r>
                <a:rPr lang="zh-TW" altLang="en-US" sz="2800" b="1">
                  <a:solidFill>
                    <a:srgbClr val="000066"/>
                  </a:solidFill>
                  <a:latin typeface="Times New Roman" pitchFamily="18" charset="0"/>
                </a:rPr>
                <a:t>技巧</a:t>
              </a:r>
            </a:p>
          </p:txBody>
        </p:sp>
        <p:sp>
          <p:nvSpPr>
            <p:cNvPr id="4776964" name="Oval 4"/>
            <p:cNvSpPr>
              <a:spLocks noChangeArrowheads="1"/>
            </p:cNvSpPr>
            <p:nvPr/>
          </p:nvSpPr>
          <p:spPr bwMode="auto">
            <a:xfrm>
              <a:off x="2256" y="3120"/>
              <a:ext cx="1240" cy="67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CCE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6666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185738" indent="-185738"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66"/>
                  </a:solidFill>
                  <a:latin typeface="Times New Roman" pitchFamily="18" charset="0"/>
                </a:rPr>
                <a:t>适时发</a:t>
              </a:r>
            </a:p>
            <a:p>
              <a:pPr marL="185738" indent="-185738"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66"/>
                  </a:solidFill>
                  <a:latin typeface="Times New Roman" pitchFamily="18" charset="0"/>
                </a:rPr>
                <a:t>问技巧</a:t>
              </a:r>
              <a:endParaRPr lang="zh-TW" altLang="en-US" sz="2800" b="1">
                <a:solidFill>
                  <a:srgbClr val="000066"/>
                </a:solidFill>
                <a:latin typeface="Times New Roman" pitchFamily="18" charset="0"/>
              </a:endParaRPr>
            </a:p>
          </p:txBody>
        </p:sp>
        <p:sp>
          <p:nvSpPr>
            <p:cNvPr id="4776965" name="Oval 5"/>
            <p:cNvSpPr>
              <a:spLocks noChangeArrowheads="1"/>
            </p:cNvSpPr>
            <p:nvPr/>
          </p:nvSpPr>
          <p:spPr bwMode="auto">
            <a:xfrm>
              <a:off x="64" y="2040"/>
              <a:ext cx="1240" cy="67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CCE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6666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457200" indent="-457200"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66"/>
                  </a:solidFill>
                  <a:latin typeface="Times New Roman" pitchFamily="18" charset="0"/>
                </a:rPr>
                <a:t>异议处</a:t>
              </a:r>
            </a:p>
            <a:p>
              <a:pPr marL="457200" indent="-457200"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66"/>
                  </a:solidFill>
                  <a:latin typeface="Times New Roman" pitchFamily="18" charset="0"/>
                </a:rPr>
                <a:t>理技巧</a:t>
              </a:r>
              <a:endParaRPr lang="zh-TW" altLang="en-US" sz="2800" b="1">
                <a:solidFill>
                  <a:srgbClr val="000066"/>
                </a:solidFill>
                <a:latin typeface="Times New Roman" pitchFamily="18" charset="0"/>
              </a:endParaRPr>
            </a:p>
          </p:txBody>
        </p:sp>
        <p:sp>
          <p:nvSpPr>
            <p:cNvPr id="4776966" name="Oval 6"/>
            <p:cNvSpPr>
              <a:spLocks noChangeArrowheads="1"/>
            </p:cNvSpPr>
            <p:nvPr/>
          </p:nvSpPr>
          <p:spPr bwMode="auto">
            <a:xfrm>
              <a:off x="2292" y="888"/>
              <a:ext cx="1240" cy="67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CCE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6666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185738" indent="-185738"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66"/>
                  </a:solidFill>
                  <a:latin typeface="Times New Roman" pitchFamily="18" charset="0"/>
                </a:rPr>
                <a:t>精确表</a:t>
              </a:r>
            </a:p>
            <a:p>
              <a:pPr marL="185738" indent="-185738"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66"/>
                  </a:solidFill>
                  <a:latin typeface="Times New Roman" pitchFamily="18" charset="0"/>
                </a:rPr>
                <a:t>达技巧</a:t>
              </a:r>
            </a:p>
          </p:txBody>
        </p:sp>
        <p:sp>
          <p:nvSpPr>
            <p:cNvPr id="4776967" name="Line 7"/>
            <p:cNvSpPr>
              <a:spLocks noChangeShapeType="1"/>
            </p:cNvSpPr>
            <p:nvPr/>
          </p:nvSpPr>
          <p:spPr bwMode="auto">
            <a:xfrm>
              <a:off x="1304" y="2328"/>
              <a:ext cx="607" cy="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76968" name="Line 8"/>
            <p:cNvSpPr>
              <a:spLocks noChangeShapeType="1"/>
            </p:cNvSpPr>
            <p:nvPr/>
          </p:nvSpPr>
          <p:spPr bwMode="auto">
            <a:xfrm>
              <a:off x="2899" y="1560"/>
              <a:ext cx="0" cy="336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76969" name="Line 9"/>
            <p:cNvSpPr>
              <a:spLocks noChangeShapeType="1"/>
            </p:cNvSpPr>
            <p:nvPr/>
          </p:nvSpPr>
          <p:spPr bwMode="auto">
            <a:xfrm>
              <a:off x="2899" y="2760"/>
              <a:ext cx="0" cy="336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76970" name="Line 10"/>
            <p:cNvSpPr>
              <a:spLocks noChangeShapeType="1"/>
            </p:cNvSpPr>
            <p:nvPr/>
          </p:nvSpPr>
          <p:spPr bwMode="auto">
            <a:xfrm>
              <a:off x="3861" y="2280"/>
              <a:ext cx="608" cy="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76971" name="Oval 11"/>
            <p:cNvSpPr>
              <a:spLocks noChangeArrowheads="1"/>
            </p:cNvSpPr>
            <p:nvPr/>
          </p:nvSpPr>
          <p:spPr bwMode="auto">
            <a:xfrm>
              <a:off x="4465" y="1949"/>
              <a:ext cx="1241" cy="67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CCE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6666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185738" indent="-185738"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TW" altLang="en-US" sz="2800" b="1">
                  <a:solidFill>
                    <a:srgbClr val="000066"/>
                  </a:solidFill>
                  <a:latin typeface="Times New Roman" pitchFamily="18" charset="0"/>
                </a:rPr>
                <a:t>用心</a:t>
              </a:r>
              <a:r>
                <a:rPr lang="zh-CN" altLang="en-US" sz="2800" b="1">
                  <a:solidFill>
                    <a:srgbClr val="000066"/>
                  </a:solidFill>
                  <a:latin typeface="Times New Roman" pitchFamily="18" charset="0"/>
                </a:rPr>
                <a:t>倾</a:t>
              </a:r>
            </a:p>
            <a:p>
              <a:pPr marL="185738" indent="-185738"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000066"/>
                  </a:solidFill>
                  <a:latin typeface="Times New Roman" pitchFamily="18" charset="0"/>
                </a:rPr>
                <a:t>听</a:t>
              </a:r>
              <a:r>
                <a:rPr lang="zh-TW" altLang="en-US" sz="2800" b="1">
                  <a:solidFill>
                    <a:srgbClr val="000066"/>
                  </a:solidFill>
                  <a:latin typeface="Times New Roman" pitchFamily="18" charset="0"/>
                </a:rPr>
                <a:t>技巧</a:t>
              </a:r>
            </a:p>
          </p:txBody>
        </p:sp>
      </p:grpSp>
      <p:pic>
        <p:nvPicPr>
          <p:cNvPr id="4776972" name="Picture 12" descr="PE03859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64388" y="1268413"/>
            <a:ext cx="1298575" cy="1457325"/>
          </a:xfrm>
          <a:prstGeom prst="rect">
            <a:avLst/>
          </a:prstGeom>
          <a:noFill/>
        </p:spPr>
      </p:pic>
      <p:sp>
        <p:nvSpPr>
          <p:cNvPr id="4776975" name="AutoShape 15"/>
          <p:cNvSpPr>
            <a:spLocks noChangeArrowheads="1"/>
          </p:cNvSpPr>
          <p:nvPr/>
        </p:nvSpPr>
        <p:spPr bwMode="gray">
          <a:xfrm>
            <a:off x="3059113" y="765175"/>
            <a:ext cx="2736850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 type="none" w="sm" len="sm"/>
            <a:tailEnd type="none" w="sm" len="sm"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663300"/>
                </a:solidFill>
              </a:rPr>
              <a:t>实用交流技巧</a:t>
            </a:r>
          </a:p>
        </p:txBody>
      </p:sp>
      <p:sp>
        <p:nvSpPr>
          <p:cNvPr id="4776978" name="AutoShape 18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习惯五、知彼解已</a:t>
            </a:r>
          </a:p>
        </p:txBody>
      </p:sp>
      <p:sp>
        <p:nvSpPr>
          <p:cNvPr id="4776979" name="WordArt 19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49A5BD-621A-4AE7-85F2-55308AD4E417}" type="slidenum">
              <a:rPr lang="en-US" altLang="zh-CN"/>
              <a:pPr/>
              <a:t>63</a:t>
            </a:fld>
            <a:endParaRPr lang="en-US" altLang="zh-CN"/>
          </a:p>
        </p:txBody>
      </p:sp>
      <p:pic>
        <p:nvPicPr>
          <p:cNvPr id="4943874" name="Picture 2"/>
          <p:cNvPicPr>
            <a:picLocks noChangeAspect="1" noChangeArrowheads="1"/>
          </p:cNvPicPr>
          <p:nvPr/>
        </p:nvPicPr>
        <p:blipFill>
          <a:blip r:embed="rId2"/>
          <a:srcRect l="3369" t="4817" r="1912" b="4817"/>
          <a:stretch>
            <a:fillRect/>
          </a:stretch>
        </p:blipFill>
        <p:spPr bwMode="auto">
          <a:xfrm>
            <a:off x="3924300" y="1917700"/>
            <a:ext cx="4824413" cy="2733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4943875" name="Rectangle 3"/>
          <p:cNvSpPr>
            <a:spLocks noChangeArrowheads="1"/>
          </p:cNvSpPr>
          <p:nvPr/>
        </p:nvSpPr>
        <p:spPr bwMode="auto">
          <a:xfrm>
            <a:off x="5003800" y="5013325"/>
            <a:ext cx="30289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2800" b="1">
                <a:solidFill>
                  <a:schemeClr val="tx2"/>
                </a:solidFill>
              </a:rPr>
              <a:t>表达三要素</a:t>
            </a:r>
          </a:p>
        </p:txBody>
      </p:sp>
      <p:sp>
        <p:nvSpPr>
          <p:cNvPr id="4943876" name="AutoShape 4"/>
          <p:cNvSpPr>
            <a:spLocks noRot="1" noChangeArrowheads="1"/>
          </p:cNvSpPr>
          <p:nvPr/>
        </p:nvSpPr>
        <p:spPr bwMode="gray">
          <a:xfrm>
            <a:off x="2339975" y="765175"/>
            <a:ext cx="4160838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3200" b="1">
                <a:solidFill>
                  <a:srgbClr val="663300"/>
                </a:solidFill>
              </a:rPr>
              <a:t>精</a:t>
            </a:r>
            <a:r>
              <a:rPr lang="zh-CN" altLang="en-US" sz="3200" b="1">
                <a:solidFill>
                  <a:srgbClr val="663300"/>
                </a:solidFill>
              </a:rPr>
              <a:t>确</a:t>
            </a:r>
            <a:r>
              <a:rPr lang="zh-TW" altLang="en-US" sz="3200" b="1">
                <a:solidFill>
                  <a:srgbClr val="663300"/>
                </a:solidFill>
              </a:rPr>
              <a:t>表</a:t>
            </a:r>
            <a:r>
              <a:rPr lang="zh-CN" altLang="en-US" sz="3200" b="1">
                <a:solidFill>
                  <a:srgbClr val="663300"/>
                </a:solidFill>
              </a:rPr>
              <a:t>达</a:t>
            </a:r>
            <a:r>
              <a:rPr lang="zh-TW" altLang="en-US" sz="3200" b="1">
                <a:solidFill>
                  <a:srgbClr val="663300"/>
                </a:solidFill>
              </a:rPr>
              <a:t>技巧</a:t>
            </a:r>
          </a:p>
        </p:txBody>
      </p:sp>
      <p:sp>
        <p:nvSpPr>
          <p:cNvPr id="4943877" name="Rectangle 5"/>
          <p:cNvSpPr>
            <a:spLocks noRot="1" noChangeArrowheads="1"/>
          </p:cNvSpPr>
          <p:nvPr/>
        </p:nvSpPr>
        <p:spPr bwMode="auto">
          <a:xfrm>
            <a:off x="539750" y="1844675"/>
            <a:ext cx="3600450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zh-TW" altLang="en-US" sz="2800" b="1">
                <a:solidFill>
                  <a:srgbClr val="006C00"/>
                </a:solidFill>
              </a:rPr>
              <a:t>了</a:t>
            </a:r>
            <a:r>
              <a:rPr lang="zh-CN" altLang="en-US" sz="2800" b="1">
                <a:solidFill>
                  <a:srgbClr val="006C00"/>
                </a:solidFill>
              </a:rPr>
              <a:t>解对</a:t>
            </a:r>
            <a:r>
              <a:rPr lang="zh-TW" altLang="en-US" sz="2800" b="1">
                <a:solidFill>
                  <a:srgbClr val="006C00"/>
                </a:solidFill>
              </a:rPr>
              <a:t>方背景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zh-TW" altLang="en-US" sz="2800" b="1">
                <a:solidFill>
                  <a:srgbClr val="006C00"/>
                </a:solidFill>
              </a:rPr>
              <a:t>掌握</a:t>
            </a:r>
            <a:r>
              <a:rPr lang="zh-CN" altLang="en-US" sz="2800" b="1">
                <a:solidFill>
                  <a:srgbClr val="006C00"/>
                </a:solidFill>
              </a:rPr>
              <a:t>对</a:t>
            </a:r>
            <a:r>
              <a:rPr lang="zh-TW" altLang="en-US" sz="2800" b="1">
                <a:solidFill>
                  <a:srgbClr val="006C00"/>
                </a:solidFill>
              </a:rPr>
              <a:t>方需求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zh-CN" altLang="en-US" sz="2800" b="1">
                <a:solidFill>
                  <a:srgbClr val="006C00"/>
                </a:solidFill>
              </a:rPr>
              <a:t>说话</a:t>
            </a:r>
            <a:r>
              <a:rPr lang="zh-TW" altLang="en-US" sz="2800" b="1">
                <a:solidFill>
                  <a:srgbClr val="006C00"/>
                </a:solidFill>
              </a:rPr>
              <a:t>把握</a:t>
            </a:r>
            <a:r>
              <a:rPr lang="zh-CN" altLang="en-US" sz="2800" b="1">
                <a:solidFill>
                  <a:srgbClr val="006C00"/>
                </a:solidFill>
              </a:rPr>
              <a:t>要点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zh-TW" altLang="en-US" sz="2800" b="1">
                <a:solidFill>
                  <a:srgbClr val="006C00"/>
                </a:solidFill>
              </a:rPr>
              <a:t>眼神</a:t>
            </a:r>
            <a:r>
              <a:rPr lang="zh-CN" altLang="en-US" sz="2800" b="1">
                <a:solidFill>
                  <a:srgbClr val="006C00"/>
                </a:solidFill>
              </a:rPr>
              <a:t>接触专注</a:t>
            </a:r>
            <a:endParaRPr lang="zh-TW" altLang="en-US" sz="2800" b="1">
              <a:solidFill>
                <a:srgbClr val="006C0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zh-TW" altLang="en-US" sz="2800" b="1">
                <a:solidFill>
                  <a:srgbClr val="006C00"/>
                </a:solidFill>
              </a:rPr>
              <a:t>善用</a:t>
            </a:r>
            <a:r>
              <a:rPr lang="zh-CN" altLang="en-US" sz="2800" b="1">
                <a:solidFill>
                  <a:srgbClr val="006C00"/>
                </a:solidFill>
              </a:rPr>
              <a:t>语调节奏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zh-TW" altLang="en-US" sz="2800" b="1">
                <a:solidFill>
                  <a:srgbClr val="006C00"/>
                </a:solidFill>
              </a:rPr>
              <a:t>要有系</a:t>
            </a:r>
            <a:r>
              <a:rPr lang="zh-CN" altLang="en-US" sz="2800" b="1">
                <a:solidFill>
                  <a:srgbClr val="006C00"/>
                </a:solidFill>
              </a:rPr>
              <a:t>统结构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zh-CN" altLang="en-US" sz="2800" b="1">
                <a:solidFill>
                  <a:srgbClr val="006C00"/>
                </a:solidFill>
              </a:rPr>
              <a:t>适时运用停顿</a:t>
            </a:r>
            <a:endParaRPr lang="zh-TW" altLang="en-US" sz="2800" b="1">
              <a:solidFill>
                <a:srgbClr val="006C00"/>
              </a:solidFill>
            </a:endParaRPr>
          </a:p>
        </p:txBody>
      </p:sp>
      <p:sp>
        <p:nvSpPr>
          <p:cNvPr id="4943878" name="Text Box 6"/>
          <p:cNvSpPr txBox="1">
            <a:spLocks noChangeArrowheads="1"/>
          </p:cNvSpPr>
          <p:nvPr/>
        </p:nvSpPr>
        <p:spPr bwMode="auto">
          <a:xfrm>
            <a:off x="3059113" y="4292600"/>
            <a:ext cx="3651250" cy="530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algn="ctr" defTabSz="762000" eaLnBrk="0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FF3300"/>
                </a:solidFill>
                <a:latin typeface="黑体" pitchFamily="49" charset="-122"/>
              </a:rPr>
              <a:t>非语言及形体：</a:t>
            </a:r>
            <a:r>
              <a:rPr kumimoji="0" lang="en-US" altLang="zh-CN" sz="3200" b="1">
                <a:solidFill>
                  <a:srgbClr val="FF3300"/>
                </a:solidFill>
                <a:latin typeface="黑体" pitchFamily="49" charset="-122"/>
              </a:rPr>
              <a:t>55%</a:t>
            </a:r>
          </a:p>
        </p:txBody>
      </p:sp>
      <p:sp>
        <p:nvSpPr>
          <p:cNvPr id="4943879" name="Text Box 7"/>
          <p:cNvSpPr txBox="1">
            <a:spLocks noChangeArrowheads="1"/>
          </p:cNvSpPr>
          <p:nvPr/>
        </p:nvSpPr>
        <p:spPr bwMode="auto">
          <a:xfrm>
            <a:off x="6732588" y="4294188"/>
            <a:ext cx="1816100" cy="530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 defTabSz="762000" eaLnBrk="0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663300"/>
                </a:solidFill>
                <a:latin typeface="黑体" pitchFamily="49" charset="-122"/>
              </a:rPr>
              <a:t>声音 </a:t>
            </a:r>
            <a:r>
              <a:rPr kumimoji="0" lang="en-US" altLang="zh-CN" sz="3200" b="1">
                <a:solidFill>
                  <a:srgbClr val="663300"/>
                </a:solidFill>
                <a:latin typeface="黑体" pitchFamily="49" charset="-122"/>
              </a:rPr>
              <a:t>38%</a:t>
            </a:r>
          </a:p>
        </p:txBody>
      </p:sp>
      <p:sp>
        <p:nvSpPr>
          <p:cNvPr id="4943880" name="Text Box 8"/>
          <p:cNvSpPr txBox="1">
            <a:spLocks noChangeArrowheads="1"/>
          </p:cNvSpPr>
          <p:nvPr/>
        </p:nvSpPr>
        <p:spPr bwMode="auto">
          <a:xfrm>
            <a:off x="5795963" y="1700213"/>
            <a:ext cx="1611312" cy="530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algn="ctr" defTabSz="762000" eaLnBrk="0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000099"/>
                </a:solidFill>
                <a:latin typeface="黑体" pitchFamily="49" charset="-122"/>
              </a:rPr>
              <a:t>内容 </a:t>
            </a:r>
            <a:r>
              <a:rPr kumimoji="0" lang="en-US" altLang="zh-CN" sz="3200" b="1">
                <a:solidFill>
                  <a:srgbClr val="000099"/>
                </a:solidFill>
                <a:latin typeface="黑体" pitchFamily="49" charset="-122"/>
              </a:rPr>
              <a:t>7%</a:t>
            </a:r>
          </a:p>
        </p:txBody>
      </p:sp>
      <p:sp>
        <p:nvSpPr>
          <p:cNvPr id="4943881" name="AutoShape 9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习惯五、知彼解已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43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3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43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43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3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8" dur="2000"/>
                                        <p:tgtEl>
                                          <p:spTgt spid="4943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43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43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3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43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43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3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43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43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43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43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3875" grpId="0"/>
      <p:bldP spid="4943876" grpId="0" animBg="1"/>
      <p:bldP spid="4943877" grpId="0"/>
      <p:bldP spid="4943878" grpId="0" autoUpdateAnimBg="0"/>
      <p:bldP spid="4943879" grpId="0" autoUpdateAnimBg="0"/>
      <p:bldP spid="4943880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1CB5DE-D747-4D20-B35C-D4D3B3906592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4952066" name="AutoShape 2"/>
          <p:cNvSpPr>
            <a:spLocks noChangeArrowheads="1"/>
          </p:cNvSpPr>
          <p:nvPr/>
        </p:nvSpPr>
        <p:spPr bwMode="gray">
          <a:xfrm>
            <a:off x="2339975" y="765175"/>
            <a:ext cx="4102100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663300"/>
                </a:solidFill>
              </a:rPr>
              <a:t>聆听的层次</a:t>
            </a:r>
            <a:endParaRPr lang="zh-TW" altLang="en-US" sz="3200" b="1">
              <a:solidFill>
                <a:srgbClr val="663300"/>
              </a:solidFill>
            </a:endParaRPr>
          </a:p>
        </p:txBody>
      </p:sp>
      <p:sp>
        <p:nvSpPr>
          <p:cNvPr id="4952067" name="AutoShape 3"/>
          <p:cNvSpPr>
            <a:spLocks noChangeArrowheads="1"/>
          </p:cNvSpPr>
          <p:nvPr/>
        </p:nvSpPr>
        <p:spPr bwMode="auto">
          <a:xfrm>
            <a:off x="5651500" y="1884363"/>
            <a:ext cx="2584450" cy="914400"/>
          </a:xfrm>
          <a:prstGeom prst="triangle">
            <a:avLst>
              <a:gd name="adj" fmla="val 50000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52068" name="Line 4"/>
          <p:cNvSpPr>
            <a:spLocks noChangeShapeType="1"/>
          </p:cNvSpPr>
          <p:nvPr/>
        </p:nvSpPr>
        <p:spPr bwMode="auto">
          <a:xfrm>
            <a:off x="1042988" y="5907088"/>
            <a:ext cx="0" cy="258762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952069" name="Line 5"/>
          <p:cNvSpPr>
            <a:spLocks noChangeShapeType="1"/>
          </p:cNvSpPr>
          <p:nvPr/>
        </p:nvSpPr>
        <p:spPr bwMode="auto">
          <a:xfrm>
            <a:off x="1077913" y="5924550"/>
            <a:ext cx="1838325" cy="1588"/>
          </a:xfrm>
          <a:prstGeom prst="line">
            <a:avLst/>
          </a:prstGeom>
          <a:noFill/>
          <a:ln w="76200" cap="sq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952070" name="Line 6"/>
          <p:cNvSpPr>
            <a:spLocks noChangeShapeType="1"/>
          </p:cNvSpPr>
          <p:nvPr/>
        </p:nvSpPr>
        <p:spPr bwMode="auto">
          <a:xfrm>
            <a:off x="2890838" y="5130800"/>
            <a:ext cx="0" cy="776288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952071" name="Line 7"/>
          <p:cNvSpPr>
            <a:spLocks noChangeShapeType="1"/>
          </p:cNvSpPr>
          <p:nvPr/>
        </p:nvSpPr>
        <p:spPr bwMode="auto">
          <a:xfrm>
            <a:off x="2243138" y="5146675"/>
            <a:ext cx="1824037" cy="1588"/>
          </a:xfrm>
          <a:prstGeom prst="line">
            <a:avLst/>
          </a:prstGeom>
          <a:noFill/>
          <a:ln w="76200" cap="sq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952072" name="Line 8"/>
          <p:cNvSpPr>
            <a:spLocks noChangeShapeType="1"/>
          </p:cNvSpPr>
          <p:nvPr/>
        </p:nvSpPr>
        <p:spPr bwMode="auto">
          <a:xfrm>
            <a:off x="4054475" y="4352925"/>
            <a:ext cx="0" cy="777875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952073" name="Line 9"/>
          <p:cNvSpPr>
            <a:spLocks noChangeShapeType="1"/>
          </p:cNvSpPr>
          <p:nvPr/>
        </p:nvSpPr>
        <p:spPr bwMode="auto">
          <a:xfrm>
            <a:off x="3405188" y="4370388"/>
            <a:ext cx="1814512" cy="1587"/>
          </a:xfrm>
          <a:prstGeom prst="line">
            <a:avLst/>
          </a:prstGeom>
          <a:noFill/>
          <a:ln w="76200" cap="sq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952074" name="Line 10"/>
          <p:cNvSpPr>
            <a:spLocks noChangeShapeType="1"/>
          </p:cNvSpPr>
          <p:nvPr/>
        </p:nvSpPr>
        <p:spPr bwMode="auto">
          <a:xfrm>
            <a:off x="5219700" y="3576638"/>
            <a:ext cx="0" cy="776287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952075" name="Line 11"/>
          <p:cNvSpPr>
            <a:spLocks noChangeShapeType="1"/>
          </p:cNvSpPr>
          <p:nvPr/>
        </p:nvSpPr>
        <p:spPr bwMode="auto">
          <a:xfrm>
            <a:off x="4572000" y="3592513"/>
            <a:ext cx="1800225" cy="1587"/>
          </a:xfrm>
          <a:prstGeom prst="line">
            <a:avLst/>
          </a:prstGeom>
          <a:noFill/>
          <a:ln w="76200" cap="sq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952076" name="Line 12"/>
          <p:cNvSpPr>
            <a:spLocks noChangeShapeType="1"/>
          </p:cNvSpPr>
          <p:nvPr/>
        </p:nvSpPr>
        <p:spPr bwMode="auto">
          <a:xfrm>
            <a:off x="6383338" y="2798763"/>
            <a:ext cx="0" cy="777875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952077" name="Line 13"/>
          <p:cNvSpPr>
            <a:spLocks noChangeShapeType="1"/>
          </p:cNvSpPr>
          <p:nvPr/>
        </p:nvSpPr>
        <p:spPr bwMode="auto">
          <a:xfrm>
            <a:off x="5737225" y="2814638"/>
            <a:ext cx="2427288" cy="1587"/>
          </a:xfrm>
          <a:prstGeom prst="line">
            <a:avLst/>
          </a:prstGeom>
          <a:noFill/>
          <a:ln w="76200" cap="sq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952078" name="Rectangle 14"/>
          <p:cNvSpPr>
            <a:spLocks noChangeArrowheads="1"/>
          </p:cNvSpPr>
          <p:nvPr/>
        </p:nvSpPr>
        <p:spPr bwMode="auto">
          <a:xfrm>
            <a:off x="3125788" y="5300663"/>
            <a:ext cx="3101975" cy="49530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latin typeface="黑体" pitchFamily="49" charset="-122"/>
              </a:rPr>
              <a:t>不做任何努力去聆听 </a:t>
            </a:r>
          </a:p>
        </p:txBody>
      </p:sp>
      <p:sp>
        <p:nvSpPr>
          <p:cNvPr id="4952079" name="Rectangle 15"/>
          <p:cNvSpPr>
            <a:spLocks noChangeArrowheads="1"/>
          </p:cNvSpPr>
          <p:nvPr/>
        </p:nvSpPr>
        <p:spPr bwMode="auto">
          <a:xfrm>
            <a:off x="4284663" y="4518025"/>
            <a:ext cx="2117725" cy="49530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latin typeface="黑体" pitchFamily="49" charset="-122"/>
              </a:rPr>
              <a:t>做出假像聆听 </a:t>
            </a:r>
          </a:p>
        </p:txBody>
      </p:sp>
      <p:sp>
        <p:nvSpPr>
          <p:cNvPr id="4952080" name="Rectangle 16"/>
          <p:cNvSpPr>
            <a:spLocks noChangeArrowheads="1"/>
          </p:cNvSpPr>
          <p:nvPr/>
        </p:nvSpPr>
        <p:spPr bwMode="auto">
          <a:xfrm>
            <a:off x="5435600" y="3725863"/>
            <a:ext cx="3024188" cy="49530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latin typeface="黑体" pitchFamily="49" charset="-122"/>
              </a:rPr>
              <a:t>只听你感兴趣的内容 </a:t>
            </a:r>
          </a:p>
        </p:txBody>
      </p:sp>
      <p:sp>
        <p:nvSpPr>
          <p:cNvPr id="4952081" name="Rectangle 17"/>
          <p:cNvSpPr>
            <a:spLocks noChangeArrowheads="1"/>
          </p:cNvSpPr>
          <p:nvPr/>
        </p:nvSpPr>
        <p:spPr bwMode="auto">
          <a:xfrm>
            <a:off x="250825" y="2852738"/>
            <a:ext cx="4033838" cy="860425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latin typeface="黑体" pitchFamily="49" charset="-122"/>
              </a:rPr>
              <a:t>认真地聆听讲话，同时与自己的亲身经历做比较 </a:t>
            </a:r>
          </a:p>
        </p:txBody>
      </p:sp>
      <p:sp>
        <p:nvSpPr>
          <p:cNvPr id="4952082" name="Rectangle 18"/>
          <p:cNvSpPr>
            <a:spLocks noChangeArrowheads="1"/>
          </p:cNvSpPr>
          <p:nvPr/>
        </p:nvSpPr>
        <p:spPr bwMode="auto">
          <a:xfrm>
            <a:off x="250825" y="1916113"/>
            <a:ext cx="5184775" cy="860425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latin typeface="黑体" pitchFamily="49" charset="-122"/>
              </a:rPr>
              <a:t>用心和脑来倾听并做出反映，以理解讲话的内容、目的和情感 </a:t>
            </a:r>
          </a:p>
        </p:txBody>
      </p:sp>
      <p:sp>
        <p:nvSpPr>
          <p:cNvPr id="4952083" name="Rectangle 19"/>
          <p:cNvSpPr>
            <a:spLocks noChangeArrowheads="1"/>
          </p:cNvSpPr>
          <p:nvPr/>
        </p:nvSpPr>
        <p:spPr bwMode="auto">
          <a:xfrm>
            <a:off x="7092950" y="6237288"/>
            <a:ext cx="12001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携程的客服</a:t>
            </a:r>
          </a:p>
        </p:txBody>
      </p:sp>
      <p:sp>
        <p:nvSpPr>
          <p:cNvPr id="4952084" name="Rectangle 20"/>
          <p:cNvSpPr>
            <a:spLocks noChangeArrowheads="1"/>
          </p:cNvSpPr>
          <p:nvPr/>
        </p:nvSpPr>
        <p:spPr bwMode="auto">
          <a:xfrm>
            <a:off x="468313" y="3848100"/>
            <a:ext cx="1408112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TW" altLang="en-US" sz="9600" b="1">
                <a:solidFill>
                  <a:srgbClr val="000066"/>
                </a:solidFill>
                <a:latin typeface="宋体" pitchFamily="2" charset="-122"/>
                <a:ea typeface="宋体" pitchFamily="2" charset="-122"/>
              </a:rPr>
              <a:t>聽</a:t>
            </a:r>
            <a:endParaRPr lang="zh-CN" altLang="en-US" sz="9600" b="1">
              <a:solidFill>
                <a:srgbClr val="000066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952085" name="AutoShape 21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习惯五、知彼解已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5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208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EF3AF8-C162-4A6F-BCDD-45178D2880D6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4908034" name="AutoShape 2"/>
          <p:cNvSpPr>
            <a:spLocks noChangeArrowheads="1"/>
          </p:cNvSpPr>
          <p:nvPr>
            <p:ph type="title"/>
          </p:nvPr>
        </p:nvSpPr>
        <p:spPr bwMode="gray">
          <a:xfrm>
            <a:off x="3563938" y="765175"/>
            <a:ext cx="3527425" cy="11303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/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/>
          <a:lstStyle/>
          <a:p>
            <a:pPr>
              <a:lnSpc>
                <a:spcPct val="90000"/>
              </a:lnSpc>
            </a:pPr>
            <a:r>
              <a:rPr kumimoji="0" lang="zh-CN" altLang="en-US" sz="3200" b="1">
                <a:solidFill>
                  <a:srgbClr val="000000"/>
                </a:solidFill>
                <a:ea typeface="黑体" pitchFamily="49" charset="-122"/>
              </a:rPr>
              <a:t>统 合 综 效</a:t>
            </a:r>
            <a:br>
              <a:rPr kumimoji="0" lang="zh-CN" altLang="en-US" sz="3200" b="1">
                <a:solidFill>
                  <a:srgbClr val="000000"/>
                </a:solidFill>
                <a:ea typeface="黑体" pitchFamily="49" charset="-122"/>
              </a:rPr>
            </a:br>
            <a:r>
              <a:rPr kumimoji="0" lang="en-US" altLang="zh-CN" sz="3200" b="1">
                <a:solidFill>
                  <a:srgbClr val="000000"/>
                </a:solidFill>
                <a:ea typeface="黑体" pitchFamily="49" charset="-122"/>
              </a:rPr>
              <a:t>Synergize</a:t>
            </a:r>
            <a:endParaRPr kumimoji="0" lang="en-US" altLang="zh-CN" sz="3200" b="1">
              <a:solidFill>
                <a:srgbClr val="000000"/>
              </a:solidFill>
              <a:ea typeface="黑体" pitchFamily="49" charset="-122"/>
              <a:hlinkClick r:id="" action="ppaction://noaction"/>
            </a:endParaRPr>
          </a:p>
        </p:txBody>
      </p:sp>
      <p:sp>
        <p:nvSpPr>
          <p:cNvPr id="4908035" name="Text Box 3"/>
          <p:cNvSpPr txBox="1">
            <a:spLocks noChangeArrowheads="1"/>
          </p:cNvSpPr>
          <p:nvPr/>
        </p:nvSpPr>
        <p:spPr bwMode="auto">
          <a:xfrm>
            <a:off x="827088" y="2133600"/>
            <a:ext cx="6781800" cy="372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妥协意味着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一加一只等于一又二分之一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集思广益则使一加一等于八、十六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甚至一千六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人类的潜能因而激发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即使面对再大挑战也不畏惧</a:t>
            </a:r>
          </a:p>
        </p:txBody>
      </p:sp>
      <p:sp>
        <p:nvSpPr>
          <p:cNvPr id="4908036" name="Text Box 4"/>
          <p:cNvSpPr txBox="1">
            <a:spLocks noChangeArrowheads="1"/>
          </p:cNvSpPr>
          <p:nvPr/>
        </p:nvSpPr>
        <p:spPr bwMode="auto">
          <a:xfrm>
            <a:off x="7740650" y="1557338"/>
            <a:ext cx="611188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0066"/>
                </a:solidFill>
                <a:latin typeface="Times New Roman" pitchFamily="18" charset="0"/>
                <a:ea typeface="宋体" pitchFamily="2" charset="-122"/>
              </a:rPr>
              <a:t>创 意 合 作 的 习 惯</a:t>
            </a:r>
          </a:p>
        </p:txBody>
      </p:sp>
      <p:pic>
        <p:nvPicPr>
          <p:cNvPr id="4908037" name="Picture 5" descr="s13390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5013" y="4581525"/>
            <a:ext cx="1773237" cy="2016125"/>
          </a:xfrm>
          <a:prstGeom prst="rect">
            <a:avLst/>
          </a:prstGeom>
          <a:noFill/>
        </p:spPr>
      </p:pic>
      <p:pic>
        <p:nvPicPr>
          <p:cNvPr id="4908038" name="Picture 6" descr="地球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113" y="692150"/>
            <a:ext cx="1512887" cy="1439863"/>
          </a:xfrm>
          <a:prstGeom prst="rect">
            <a:avLst/>
          </a:prstGeom>
          <a:noFill/>
        </p:spPr>
      </p:pic>
      <p:sp>
        <p:nvSpPr>
          <p:cNvPr id="4908040" name="AutoShape 8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习惯六、统合综效</a:t>
            </a:r>
          </a:p>
        </p:txBody>
      </p:sp>
      <p:sp>
        <p:nvSpPr>
          <p:cNvPr id="4908041" name="WordArt 9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4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4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23E98A-733E-4941-A785-BFAECD971B05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4792322" name="Rectangle 2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95288" y="1341438"/>
            <a:ext cx="7632700" cy="1800225"/>
          </a:xfrm>
        </p:spPr>
        <p:txBody>
          <a:bodyPr/>
          <a:lstStyle/>
          <a:p>
            <a:pPr marL="190500" indent="0" defTabSz="1162050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chemeClr val="tx2"/>
                </a:solidFill>
                <a:ea typeface="华文楷体" pitchFamily="2" charset="-122"/>
              </a:rPr>
              <a:t>团队可以定义为：</a:t>
            </a:r>
          </a:p>
          <a:p>
            <a:pPr marL="190500" indent="0" defTabSz="1162050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chemeClr val="tx2"/>
                </a:solidFill>
                <a:ea typeface="华文楷体" pitchFamily="2" charset="-122"/>
              </a:rPr>
              <a:t>在特定的可操作范围内，为实现特定目标而共同合作的人的共同体。</a:t>
            </a:r>
          </a:p>
        </p:txBody>
      </p:sp>
      <p:sp>
        <p:nvSpPr>
          <p:cNvPr id="4792323" name="AutoShape 3"/>
          <p:cNvSpPr>
            <a:spLocks noRot="1" noChangeArrowheads="1"/>
          </p:cNvSpPr>
          <p:nvPr/>
        </p:nvSpPr>
        <p:spPr bwMode="gray">
          <a:xfrm>
            <a:off x="2484438" y="765175"/>
            <a:ext cx="3889375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663300"/>
                </a:solidFill>
              </a:rPr>
              <a:t>什么是团队？</a:t>
            </a:r>
          </a:p>
        </p:txBody>
      </p:sp>
      <p:pic>
        <p:nvPicPr>
          <p:cNvPr id="4792324" name="Picture 4" descr="s13390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96188" y="836613"/>
            <a:ext cx="1182687" cy="1344612"/>
          </a:xfrm>
          <a:prstGeom prst="rect">
            <a:avLst/>
          </a:prstGeom>
          <a:noFill/>
        </p:spPr>
      </p:pic>
      <p:sp>
        <p:nvSpPr>
          <p:cNvPr id="4792329" name="AutoShape 9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习惯六、统合综效</a:t>
            </a:r>
          </a:p>
        </p:txBody>
      </p:sp>
      <p:sp>
        <p:nvSpPr>
          <p:cNvPr id="4792330" name="AutoShape 10"/>
          <p:cNvSpPr>
            <a:spLocks noRot="1" noChangeArrowheads="1"/>
          </p:cNvSpPr>
          <p:nvPr/>
        </p:nvSpPr>
        <p:spPr bwMode="gray">
          <a:xfrm>
            <a:off x="1908175" y="3141663"/>
            <a:ext cx="5030788" cy="5810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663300"/>
                </a:solidFill>
              </a:rPr>
              <a:t>团队的五个要素（</a:t>
            </a:r>
            <a:r>
              <a:rPr lang="en-US" altLang="zh-CN" sz="3200" b="1">
                <a:solidFill>
                  <a:srgbClr val="663300"/>
                </a:solidFill>
              </a:rPr>
              <a:t>5P</a:t>
            </a:r>
            <a:r>
              <a:rPr lang="zh-CN" altLang="en-US" sz="3200" b="1">
                <a:solidFill>
                  <a:srgbClr val="663300"/>
                </a:solidFill>
              </a:rPr>
              <a:t>）</a:t>
            </a:r>
          </a:p>
        </p:txBody>
      </p:sp>
      <p:sp>
        <p:nvSpPr>
          <p:cNvPr id="4792331" name="Rectangle 11"/>
          <p:cNvSpPr>
            <a:spLocks noGrp="1" noRot="1" noChangeArrowheads="1"/>
          </p:cNvSpPr>
          <p:nvPr>
            <p:ph type="body" sz="half" idx="2"/>
          </p:nvPr>
        </p:nvSpPr>
        <p:spPr>
          <a:xfrm>
            <a:off x="539750" y="3860800"/>
            <a:ext cx="5035550" cy="2303463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zh-CN" altLang="en-US" b="1">
                <a:solidFill>
                  <a:srgbClr val="000000"/>
                </a:solidFill>
              </a:rPr>
              <a:t>目标（</a:t>
            </a:r>
            <a:r>
              <a:rPr lang="en-US" altLang="zh-CN" b="1">
                <a:solidFill>
                  <a:srgbClr val="000000"/>
                </a:solidFill>
              </a:rPr>
              <a:t>PURPOSE</a:t>
            </a:r>
            <a:r>
              <a:rPr lang="zh-CN" altLang="en-US" b="1">
                <a:solidFill>
                  <a:srgbClr val="000000"/>
                </a:solidFill>
              </a:rPr>
              <a:t>）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zh-CN" altLang="en-US" b="1">
                <a:solidFill>
                  <a:srgbClr val="000000"/>
                </a:solidFill>
              </a:rPr>
              <a:t>定位（</a:t>
            </a:r>
            <a:r>
              <a:rPr lang="en-US" altLang="zh-CN" b="1">
                <a:solidFill>
                  <a:srgbClr val="000000"/>
                </a:solidFill>
              </a:rPr>
              <a:t>PLACE</a:t>
            </a:r>
            <a:r>
              <a:rPr lang="zh-CN" altLang="en-US" b="1">
                <a:solidFill>
                  <a:srgbClr val="000000"/>
                </a:solidFill>
              </a:rPr>
              <a:t>）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zh-CN" altLang="en-US" b="1">
                <a:solidFill>
                  <a:srgbClr val="000000"/>
                </a:solidFill>
              </a:rPr>
              <a:t>职权（</a:t>
            </a:r>
            <a:r>
              <a:rPr lang="en-US" altLang="zh-CN" b="1">
                <a:solidFill>
                  <a:srgbClr val="000000"/>
                </a:solidFill>
              </a:rPr>
              <a:t>POWER</a:t>
            </a:r>
            <a:r>
              <a:rPr lang="zh-CN" altLang="en-US" b="1">
                <a:solidFill>
                  <a:srgbClr val="000000"/>
                </a:solidFill>
              </a:rPr>
              <a:t>）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zh-CN" altLang="en-US" b="1">
                <a:solidFill>
                  <a:srgbClr val="000000"/>
                </a:solidFill>
              </a:rPr>
              <a:t>计划（</a:t>
            </a:r>
            <a:r>
              <a:rPr lang="en-US" altLang="zh-CN" b="1">
                <a:solidFill>
                  <a:srgbClr val="000000"/>
                </a:solidFill>
              </a:rPr>
              <a:t>PLAN</a:t>
            </a:r>
            <a:r>
              <a:rPr lang="zh-CN" altLang="en-US" b="1">
                <a:solidFill>
                  <a:srgbClr val="000000"/>
                </a:solidFill>
              </a:rPr>
              <a:t>）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zh-CN" altLang="en-US" b="1">
                <a:solidFill>
                  <a:srgbClr val="000000"/>
                </a:solidFill>
              </a:rPr>
              <a:t>人员（</a:t>
            </a:r>
            <a:r>
              <a:rPr lang="en-US" altLang="zh-CN" b="1">
                <a:solidFill>
                  <a:srgbClr val="000000"/>
                </a:solidFill>
              </a:rPr>
              <a:t>PEOPLE</a:t>
            </a:r>
            <a:r>
              <a:rPr lang="zh-CN" altLang="en-US" b="1">
                <a:solidFill>
                  <a:srgbClr val="000000"/>
                </a:solidFill>
              </a:rPr>
              <a:t>）</a:t>
            </a:r>
          </a:p>
        </p:txBody>
      </p:sp>
      <p:sp>
        <p:nvSpPr>
          <p:cNvPr id="4792332" name="WordArt 12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9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9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92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92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92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92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22" grpId="0" build="p" autoUpdateAnimBg="0"/>
      <p:bldP spid="4792330" grpId="0" animBg="1" autoUpdateAnimBg="0"/>
      <p:bldP spid="4792331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B35129-35E6-4D9C-A25E-D6FD2D94B05C}" type="slidenum">
              <a:rPr lang="en-US" altLang="zh-CN"/>
              <a:pPr/>
              <a:t>67</a:t>
            </a:fld>
            <a:endParaRPr lang="en-US" altLang="zh-CN"/>
          </a:p>
        </p:txBody>
      </p:sp>
      <p:sp>
        <p:nvSpPr>
          <p:cNvPr id="4794370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3635375" y="1643063"/>
            <a:ext cx="1628775" cy="460375"/>
          </a:xfrm>
        </p:spPr>
        <p:txBody>
          <a:bodyPr/>
          <a:lstStyle/>
          <a:p>
            <a:pPr marL="568325" indent="-568325" algn="just">
              <a:buFont typeface="Wingdings" pitchFamily="2" charset="2"/>
              <a:buNone/>
            </a:pPr>
            <a:r>
              <a:rPr lang="zh-CN" altLang="en-US" sz="2400" b="1">
                <a:solidFill>
                  <a:schemeClr val="tx2"/>
                </a:solidFill>
                <a:ea typeface="黑体" pitchFamily="49" charset="-122"/>
              </a:rPr>
              <a:t>创造业绩</a:t>
            </a:r>
          </a:p>
        </p:txBody>
      </p:sp>
      <p:grpSp>
        <p:nvGrpSpPr>
          <p:cNvPr id="4794371" name="Group 3"/>
          <p:cNvGrpSpPr>
            <a:grpSpLocks/>
          </p:cNvGrpSpPr>
          <p:nvPr/>
        </p:nvGrpSpPr>
        <p:grpSpPr bwMode="auto">
          <a:xfrm>
            <a:off x="1908175" y="2146300"/>
            <a:ext cx="4751388" cy="3816350"/>
            <a:chOff x="3351" y="1968"/>
            <a:chExt cx="5580" cy="5775"/>
          </a:xfrm>
        </p:grpSpPr>
        <p:sp>
          <p:nvSpPr>
            <p:cNvPr id="4794372" name="AutoShape 4"/>
            <p:cNvSpPr>
              <a:spLocks noChangeArrowheads="1"/>
            </p:cNvSpPr>
            <p:nvPr/>
          </p:nvSpPr>
          <p:spPr bwMode="auto">
            <a:xfrm>
              <a:off x="3351" y="1971"/>
              <a:ext cx="5580" cy="5772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571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94373" name="Line 5"/>
            <p:cNvSpPr>
              <a:spLocks noChangeShapeType="1"/>
            </p:cNvSpPr>
            <p:nvPr/>
          </p:nvSpPr>
          <p:spPr bwMode="auto">
            <a:xfrm>
              <a:off x="6152" y="1968"/>
              <a:ext cx="0" cy="36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94374" name="AutoShape 6"/>
            <p:cNvSpPr>
              <a:spLocks noChangeArrowheads="1"/>
            </p:cNvSpPr>
            <p:nvPr/>
          </p:nvSpPr>
          <p:spPr bwMode="auto">
            <a:xfrm>
              <a:off x="3351" y="5559"/>
              <a:ext cx="5580" cy="2184"/>
            </a:xfrm>
            <a:prstGeom prst="flowChartExtract">
              <a:avLst/>
            </a:prstGeom>
            <a:solidFill>
              <a:srgbClr val="FFFFFF"/>
            </a:solidFill>
            <a:ln w="571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94375" name="Text Box 7"/>
          <p:cNvSpPr txBox="1">
            <a:spLocks noChangeArrowheads="1"/>
          </p:cNvSpPr>
          <p:nvPr/>
        </p:nvSpPr>
        <p:spPr bwMode="auto">
          <a:xfrm>
            <a:off x="3362325" y="4044950"/>
            <a:ext cx="981075" cy="788988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4794376" name="Text Box 8"/>
          <p:cNvSpPr txBox="1">
            <a:spLocks noChangeArrowheads="1"/>
          </p:cNvSpPr>
          <p:nvPr/>
        </p:nvSpPr>
        <p:spPr bwMode="auto">
          <a:xfrm>
            <a:off x="3671888" y="4595813"/>
            <a:ext cx="1260475" cy="1311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b="1">
              <a:solidFill>
                <a:srgbClr val="663300"/>
              </a:solidFill>
              <a:latin typeface="Tahoma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663300"/>
                </a:solidFill>
                <a:latin typeface="Tahoma" pitchFamily="34" charset="0"/>
              </a:rPr>
              <a:t>具体目标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663300"/>
                </a:solidFill>
                <a:latin typeface="Tahoma" pitchFamily="34" charset="0"/>
              </a:rPr>
              <a:t>共同方法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663300"/>
                </a:solidFill>
                <a:latin typeface="Tahoma" pitchFamily="34" charset="0"/>
              </a:rPr>
              <a:t>共同目的</a:t>
            </a:r>
          </a:p>
        </p:txBody>
      </p:sp>
      <p:sp>
        <p:nvSpPr>
          <p:cNvPr id="4794377" name="Text Box 9"/>
          <p:cNvSpPr txBox="1">
            <a:spLocks noChangeArrowheads="1"/>
          </p:cNvSpPr>
          <p:nvPr/>
        </p:nvSpPr>
        <p:spPr bwMode="auto">
          <a:xfrm>
            <a:off x="4262438" y="4044950"/>
            <a:ext cx="735012" cy="788988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4794378" name="Rectangle 10"/>
          <p:cNvSpPr>
            <a:spLocks noChangeArrowheads="1"/>
          </p:cNvSpPr>
          <p:nvPr/>
        </p:nvSpPr>
        <p:spPr bwMode="auto">
          <a:xfrm>
            <a:off x="3035300" y="2060575"/>
            <a:ext cx="2535238" cy="379413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zh-CN" sz="200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4794379" name="Rectangle 11"/>
          <p:cNvSpPr>
            <a:spLocks noChangeArrowheads="1"/>
          </p:cNvSpPr>
          <p:nvPr/>
        </p:nvSpPr>
        <p:spPr bwMode="auto">
          <a:xfrm>
            <a:off x="5651500" y="3730625"/>
            <a:ext cx="817563" cy="150813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256128"/>
                </a:solidFill>
                <a:latin typeface="Times New Roman" pitchFamily="18" charset="0"/>
              </a:rPr>
              <a:t>信任</a:t>
            </a:r>
          </a:p>
        </p:txBody>
      </p:sp>
      <p:sp>
        <p:nvSpPr>
          <p:cNvPr id="4794380" name="Rectangle 12"/>
          <p:cNvSpPr>
            <a:spLocks noChangeArrowheads="1"/>
          </p:cNvSpPr>
          <p:nvPr/>
        </p:nvSpPr>
        <p:spPr bwMode="auto">
          <a:xfrm>
            <a:off x="2051050" y="3659188"/>
            <a:ext cx="819150" cy="150812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256128"/>
                </a:solidFill>
                <a:latin typeface="Times New Roman" pitchFamily="18" charset="0"/>
              </a:rPr>
              <a:t>技能</a:t>
            </a:r>
          </a:p>
        </p:txBody>
      </p:sp>
      <p:sp>
        <p:nvSpPr>
          <p:cNvPr id="4794381" name="Rectangle 13"/>
          <p:cNvSpPr>
            <a:spLocks noChangeArrowheads="1"/>
          </p:cNvSpPr>
          <p:nvPr/>
        </p:nvSpPr>
        <p:spPr bwMode="auto">
          <a:xfrm>
            <a:off x="5980113" y="5562600"/>
            <a:ext cx="1308100" cy="455613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zh-CN" sz="200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4794382" name="Rectangle 14"/>
          <p:cNvSpPr>
            <a:spLocks noChangeArrowheads="1"/>
          </p:cNvSpPr>
          <p:nvPr/>
        </p:nvSpPr>
        <p:spPr bwMode="auto">
          <a:xfrm>
            <a:off x="323850" y="5459413"/>
            <a:ext cx="1881188" cy="379412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tx2"/>
                </a:solidFill>
                <a:latin typeface="Times New Roman" pitchFamily="18" charset="0"/>
              </a:rPr>
              <a:t>解决问题</a:t>
            </a:r>
            <a:endParaRPr lang="zh-CN" altLang="en-US" sz="200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4794383" name="Rectangle 15"/>
          <p:cNvSpPr>
            <a:spLocks noChangeArrowheads="1"/>
          </p:cNvSpPr>
          <p:nvPr/>
        </p:nvSpPr>
        <p:spPr bwMode="auto">
          <a:xfrm>
            <a:off x="3852863" y="5715000"/>
            <a:ext cx="817562" cy="227013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zh-CN" sz="160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4794384" name="Rectangle 16"/>
          <p:cNvSpPr>
            <a:spLocks noChangeArrowheads="1"/>
          </p:cNvSpPr>
          <p:nvPr/>
        </p:nvSpPr>
        <p:spPr bwMode="auto">
          <a:xfrm>
            <a:off x="3648075" y="6069013"/>
            <a:ext cx="1227138" cy="455612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256128"/>
                </a:solidFill>
                <a:latin typeface="Times New Roman" pitchFamily="18" charset="0"/>
              </a:rPr>
              <a:t>责任感</a:t>
            </a:r>
          </a:p>
        </p:txBody>
      </p:sp>
      <p:sp>
        <p:nvSpPr>
          <p:cNvPr id="4794385" name="Freeform 17"/>
          <p:cNvSpPr>
            <a:spLocks/>
          </p:cNvSpPr>
          <p:nvPr/>
        </p:nvSpPr>
        <p:spPr bwMode="auto">
          <a:xfrm>
            <a:off x="4284663" y="4379913"/>
            <a:ext cx="3024187" cy="482600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816" y="392"/>
              </a:cxn>
              <a:cxn ang="0">
                <a:pos x="1296" y="56"/>
              </a:cxn>
              <a:cxn ang="0">
                <a:pos x="1440" y="56"/>
              </a:cxn>
            </a:cxnLst>
            <a:rect l="0" t="0" r="r" b="b"/>
            <a:pathLst>
              <a:path w="1440" h="400">
                <a:moveTo>
                  <a:pt x="0" y="104"/>
                </a:moveTo>
                <a:cubicBezTo>
                  <a:pt x="300" y="252"/>
                  <a:pt x="600" y="400"/>
                  <a:pt x="816" y="392"/>
                </a:cubicBezTo>
                <a:cubicBezTo>
                  <a:pt x="1032" y="384"/>
                  <a:pt x="1192" y="112"/>
                  <a:pt x="1296" y="56"/>
                </a:cubicBezTo>
                <a:cubicBezTo>
                  <a:pt x="1400" y="0"/>
                  <a:pt x="1424" y="64"/>
                  <a:pt x="1440" y="56"/>
                </a:cubicBezTo>
              </a:path>
            </a:pathLst>
          </a:custGeom>
          <a:noFill/>
          <a:ln w="25400" cap="flat" cmpd="sng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4794386" name="Text Box 18"/>
          <p:cNvSpPr txBox="1">
            <a:spLocks noChangeArrowheads="1"/>
          </p:cNvSpPr>
          <p:nvPr/>
        </p:nvSpPr>
        <p:spPr bwMode="auto">
          <a:xfrm>
            <a:off x="7308850" y="4235450"/>
            <a:ext cx="140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000066"/>
                </a:solidFill>
                <a:latin typeface="Tahoma" pitchFamily="34" charset="0"/>
              </a:rPr>
              <a:t>团队领袖</a:t>
            </a:r>
          </a:p>
        </p:txBody>
      </p:sp>
      <p:sp>
        <p:nvSpPr>
          <p:cNvPr id="4794387" name="Text Box 19"/>
          <p:cNvSpPr txBox="1">
            <a:spLocks noChangeArrowheads="1"/>
          </p:cNvSpPr>
          <p:nvPr/>
        </p:nvSpPr>
        <p:spPr bwMode="auto">
          <a:xfrm>
            <a:off x="4356100" y="3587750"/>
            <a:ext cx="1081088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663300"/>
                </a:solidFill>
                <a:latin typeface="Tahoma" pitchFamily="34" charset="0"/>
              </a:rPr>
              <a:t>相互的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663300"/>
                </a:solidFill>
                <a:latin typeface="Tahoma" pitchFamily="34" charset="0"/>
              </a:rPr>
              <a:t>少数人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663300"/>
                </a:solidFill>
                <a:latin typeface="Tahoma" pitchFamily="34" charset="0"/>
              </a:rPr>
              <a:t>个人</a:t>
            </a:r>
          </a:p>
        </p:txBody>
      </p:sp>
      <p:sp>
        <p:nvSpPr>
          <p:cNvPr id="4794388" name="Text Box 20"/>
          <p:cNvSpPr txBox="1">
            <a:spLocks noChangeArrowheads="1"/>
          </p:cNvSpPr>
          <p:nvPr/>
        </p:nvSpPr>
        <p:spPr bwMode="auto">
          <a:xfrm>
            <a:off x="3419475" y="3589338"/>
            <a:ext cx="6953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663300"/>
                </a:solidFill>
                <a:latin typeface="Tahoma" pitchFamily="34" charset="0"/>
              </a:rPr>
              <a:t>职能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663300"/>
                </a:solidFill>
                <a:latin typeface="Tahoma" pitchFamily="34" charset="0"/>
              </a:rPr>
              <a:t>决策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663300"/>
                </a:solidFill>
                <a:latin typeface="Tahoma" pitchFamily="34" charset="0"/>
              </a:rPr>
              <a:t>人际</a:t>
            </a:r>
          </a:p>
        </p:txBody>
      </p:sp>
      <p:sp>
        <p:nvSpPr>
          <p:cNvPr id="4794389" name="AutoShape 21"/>
          <p:cNvSpPr>
            <a:spLocks noChangeArrowheads="1"/>
          </p:cNvSpPr>
          <p:nvPr/>
        </p:nvSpPr>
        <p:spPr bwMode="gray">
          <a:xfrm>
            <a:off x="2124075" y="765175"/>
            <a:ext cx="4375150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663300"/>
                </a:solidFill>
              </a:rPr>
              <a:t>团队的</a:t>
            </a:r>
            <a:r>
              <a:rPr lang="en-US" altLang="zh-CN" sz="3200" b="1">
                <a:solidFill>
                  <a:srgbClr val="663300"/>
                </a:solidFill>
              </a:rPr>
              <a:t>7</a:t>
            </a:r>
            <a:r>
              <a:rPr lang="zh-CN" altLang="en-US" sz="3200" b="1">
                <a:solidFill>
                  <a:srgbClr val="663300"/>
                </a:solidFill>
              </a:rPr>
              <a:t>因素理论模型</a:t>
            </a:r>
          </a:p>
        </p:txBody>
      </p:sp>
      <p:sp>
        <p:nvSpPr>
          <p:cNvPr id="4794390" name="Rectangle 22"/>
          <p:cNvSpPr>
            <a:spLocks noChangeArrowheads="1"/>
          </p:cNvSpPr>
          <p:nvPr/>
        </p:nvSpPr>
        <p:spPr bwMode="auto">
          <a:xfrm>
            <a:off x="6804025" y="5603875"/>
            <a:ext cx="1206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2000" b="1">
                <a:solidFill>
                  <a:schemeClr val="tx2"/>
                </a:solidFill>
                <a:latin typeface="Times New Roman" pitchFamily="18" charset="0"/>
              </a:rPr>
              <a:t>个人成长</a:t>
            </a:r>
          </a:p>
        </p:txBody>
      </p:sp>
      <p:pic>
        <p:nvPicPr>
          <p:cNvPr id="4794391" name="Picture 23" descr="BK_094 拷贝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9563" y="1928813"/>
            <a:ext cx="1870075" cy="1493837"/>
          </a:xfrm>
          <a:prstGeom prst="rect">
            <a:avLst/>
          </a:prstGeom>
          <a:noFill/>
        </p:spPr>
      </p:pic>
      <p:sp>
        <p:nvSpPr>
          <p:cNvPr id="4794396" name="AutoShape 28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习惯六、统合综效</a:t>
            </a:r>
          </a:p>
        </p:txBody>
      </p:sp>
      <p:sp>
        <p:nvSpPr>
          <p:cNvPr id="4794397" name="WordArt 29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2297B6-C611-4EFA-B493-0BC25CE8D9D8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4797442" name="AutoShape 2"/>
          <p:cNvSpPr>
            <a:spLocks noChangeArrowheads="1"/>
          </p:cNvSpPr>
          <p:nvPr>
            <p:ph type="title"/>
          </p:nvPr>
        </p:nvSpPr>
        <p:spPr bwMode="gray">
          <a:xfrm>
            <a:off x="1763713" y="765175"/>
            <a:ext cx="4687887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/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/>
          <a:lstStyle/>
          <a:p>
            <a:r>
              <a:rPr lang="zh-CN" altLang="en-US" sz="3200" b="1">
                <a:solidFill>
                  <a:srgbClr val="663300"/>
                </a:solidFill>
                <a:ea typeface="黑体" pitchFamily="49" charset="-122"/>
              </a:rPr>
              <a:t>优秀团队的特征</a:t>
            </a:r>
          </a:p>
        </p:txBody>
      </p:sp>
      <p:sp>
        <p:nvSpPr>
          <p:cNvPr id="4797443" name="Rectangle 3"/>
          <p:cNvSpPr>
            <a:spLocks noGrp="1" noRot="1" noChangeArrowheads="1"/>
          </p:cNvSpPr>
          <p:nvPr>
            <p:ph type="body" sz="half" idx="2"/>
          </p:nvPr>
        </p:nvSpPr>
        <p:spPr>
          <a:xfrm>
            <a:off x="5076825" y="2924175"/>
            <a:ext cx="3744913" cy="2057400"/>
          </a:xfrm>
          <a:ln>
            <a:solidFill>
              <a:schemeClr val="tx1"/>
            </a:solidFill>
          </a:ln>
        </p:spPr>
        <p:txBody>
          <a:bodyPr/>
          <a:lstStyle/>
          <a:p>
            <a:pPr algn="just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sz="3400" b="1">
                <a:solidFill>
                  <a:srgbClr val="A81C94"/>
                </a:solidFill>
                <a:ea typeface="黑体" pitchFamily="49" charset="-122"/>
              </a:rPr>
              <a:t>为了团队的共同利</a:t>
            </a:r>
          </a:p>
          <a:p>
            <a:pPr algn="just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sz="3400" b="1">
                <a:solidFill>
                  <a:srgbClr val="A81C94"/>
                </a:solidFill>
                <a:ea typeface="黑体" pitchFamily="49" charset="-122"/>
              </a:rPr>
              <a:t>益，寻求成员间能</a:t>
            </a:r>
          </a:p>
          <a:p>
            <a:pPr algn="just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sz="3400" b="1">
                <a:solidFill>
                  <a:srgbClr val="A81C94"/>
                </a:solidFill>
                <a:ea typeface="黑体" pitchFamily="49" charset="-122"/>
              </a:rPr>
              <a:t>力的均衡。</a:t>
            </a:r>
          </a:p>
        </p:txBody>
      </p:sp>
      <p:sp>
        <p:nvSpPr>
          <p:cNvPr id="4797444" name="Rectangle 4"/>
          <p:cNvSpPr>
            <a:spLocks noRot="1" noChangeArrowheads="1"/>
          </p:cNvSpPr>
          <p:nvPr/>
        </p:nvSpPr>
        <p:spPr bwMode="auto">
          <a:xfrm>
            <a:off x="228600" y="1905000"/>
            <a:ext cx="4194175" cy="419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/>
            <a:endParaRPr lang="zh-CN" altLang="zh-CN" sz="2800">
              <a:ea typeface="宋体" pitchFamily="2" charset="-122"/>
            </a:endParaRPr>
          </a:p>
        </p:txBody>
      </p:sp>
      <p:sp>
        <p:nvSpPr>
          <p:cNvPr id="4797445" name="Rectangle 5"/>
          <p:cNvSpPr>
            <a:spLocks noRot="1" noChangeArrowheads="1"/>
          </p:cNvSpPr>
          <p:nvPr/>
        </p:nvSpPr>
        <p:spPr bwMode="auto">
          <a:xfrm>
            <a:off x="525463" y="1898650"/>
            <a:ext cx="4191000" cy="426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20000"/>
              </a:lnSpc>
            </a:pPr>
            <a:r>
              <a:rPr lang="zh-CN" altLang="en-US" sz="2800" b="1">
                <a:solidFill>
                  <a:srgbClr val="000000"/>
                </a:solidFill>
              </a:rPr>
              <a:t>强而有效的领导</a:t>
            </a:r>
          </a:p>
          <a:p>
            <a:pPr marL="342900" indent="-342900">
              <a:lnSpc>
                <a:spcPct val="120000"/>
              </a:lnSpc>
            </a:pPr>
            <a:r>
              <a:rPr lang="zh-CN" altLang="en-US" sz="2800" b="1">
                <a:solidFill>
                  <a:srgbClr val="000000"/>
                </a:solidFill>
              </a:rPr>
              <a:t>具有明确的目标</a:t>
            </a:r>
          </a:p>
          <a:p>
            <a:pPr marL="342900" indent="-342900">
              <a:lnSpc>
                <a:spcPct val="120000"/>
              </a:lnSpc>
            </a:pPr>
            <a:r>
              <a:rPr lang="zh-CN" altLang="en-US" sz="2800" b="1">
                <a:solidFill>
                  <a:srgbClr val="000000"/>
                </a:solidFill>
              </a:rPr>
              <a:t>作有把握的决定</a:t>
            </a:r>
          </a:p>
          <a:p>
            <a:pPr marL="342900" indent="-342900">
              <a:lnSpc>
                <a:spcPct val="120000"/>
              </a:lnSpc>
            </a:pPr>
            <a:r>
              <a:rPr lang="zh-CN" altLang="en-US" sz="2800" b="1">
                <a:solidFill>
                  <a:srgbClr val="000000"/>
                </a:solidFill>
              </a:rPr>
              <a:t>能对决定作出快速反应</a:t>
            </a:r>
          </a:p>
          <a:p>
            <a:pPr marL="342900" indent="-342900">
              <a:lnSpc>
                <a:spcPct val="130000"/>
              </a:lnSpc>
            </a:pPr>
            <a:r>
              <a:rPr lang="zh-CN" altLang="en-US" sz="2800" b="1">
                <a:solidFill>
                  <a:srgbClr val="000000"/>
                </a:solidFill>
              </a:rPr>
              <a:t>可以进行自由的沟通</a:t>
            </a:r>
          </a:p>
          <a:p>
            <a:pPr marL="342900" indent="-342900">
              <a:lnSpc>
                <a:spcPct val="130000"/>
              </a:lnSpc>
            </a:pPr>
            <a:r>
              <a:rPr lang="zh-CN" altLang="en-US" sz="2800" b="1">
                <a:solidFill>
                  <a:srgbClr val="000000"/>
                </a:solidFill>
              </a:rPr>
              <a:t>拥有足够实现手中计划的专业知识和技术</a:t>
            </a:r>
          </a:p>
          <a:p>
            <a:pPr marL="342900" indent="-342900">
              <a:buFont typeface="Wingdings" pitchFamily="2" charset="2"/>
              <a:buNone/>
            </a:pPr>
            <a:endParaRPr lang="en-US" altLang="zh-CN" sz="2800" b="1">
              <a:solidFill>
                <a:srgbClr val="000000"/>
              </a:solidFill>
            </a:endParaRPr>
          </a:p>
        </p:txBody>
      </p:sp>
      <p:pic>
        <p:nvPicPr>
          <p:cNvPr id="479744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32588" y="908050"/>
            <a:ext cx="2016125" cy="194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97451" name="AutoShape 11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习惯六、统合综效</a:t>
            </a:r>
          </a:p>
        </p:txBody>
      </p:sp>
      <p:sp>
        <p:nvSpPr>
          <p:cNvPr id="4797452" name="WordArt 12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9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79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9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797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7443" grpId="0" build="p" autoUpdateAnimBg="0"/>
      <p:bldP spid="479744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86C610-92FB-4438-9CA6-EA3C8774FA16}" type="slidenum">
              <a:rPr lang="en-US" altLang="zh-CN"/>
              <a:pPr/>
              <a:t>69</a:t>
            </a:fld>
            <a:endParaRPr lang="en-US" altLang="zh-CN"/>
          </a:p>
        </p:txBody>
      </p:sp>
      <p:sp>
        <p:nvSpPr>
          <p:cNvPr id="4798466" name="AutoShape 2"/>
          <p:cNvSpPr>
            <a:spLocks noChangeArrowheads="1"/>
          </p:cNvSpPr>
          <p:nvPr>
            <p:ph type="title"/>
          </p:nvPr>
        </p:nvSpPr>
        <p:spPr bwMode="gray">
          <a:xfrm>
            <a:off x="2195513" y="765175"/>
            <a:ext cx="4191000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/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/>
          <a:lstStyle/>
          <a:p>
            <a:r>
              <a:rPr lang="zh-CN" altLang="en-US" sz="3200" b="1">
                <a:solidFill>
                  <a:srgbClr val="663300"/>
                </a:solidFill>
                <a:ea typeface="黑体" pitchFamily="49" charset="-122"/>
              </a:rPr>
              <a:t>分析成员角色</a:t>
            </a:r>
          </a:p>
        </p:txBody>
      </p:sp>
      <p:sp>
        <p:nvSpPr>
          <p:cNvPr id="4798467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533400" y="2057400"/>
            <a:ext cx="3051175" cy="609600"/>
          </a:xfrm>
        </p:spPr>
        <p:txBody>
          <a:bodyPr/>
          <a:lstStyle/>
          <a:p>
            <a:r>
              <a:rPr lang="zh-CN" altLang="en-US" sz="2800" b="1">
                <a:solidFill>
                  <a:srgbClr val="256128"/>
                </a:solidFill>
                <a:ea typeface=""/>
                <a:cs typeface=""/>
              </a:rPr>
              <a:t>评估领袖品质</a:t>
            </a:r>
          </a:p>
        </p:txBody>
      </p:sp>
      <p:pic>
        <p:nvPicPr>
          <p:cNvPr id="4798468" name="Picture 4" descr="PE01753_"/>
          <p:cNvPicPr>
            <a:picLocks noChangeAspect="1" noChangeArrowheads="1"/>
          </p:cNvPicPr>
          <p:nvPr>
            <p:ph type="clipArt"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791200" y="3505200"/>
            <a:ext cx="765175" cy="993775"/>
          </a:xfrm>
          <a:noFill/>
          <a:ln/>
        </p:spPr>
      </p:pic>
      <p:grpSp>
        <p:nvGrpSpPr>
          <p:cNvPr id="4798469" name="Group 5"/>
          <p:cNvGrpSpPr>
            <a:grpSpLocks/>
          </p:cNvGrpSpPr>
          <p:nvPr/>
        </p:nvGrpSpPr>
        <p:grpSpPr bwMode="auto">
          <a:xfrm>
            <a:off x="3505200" y="1066800"/>
            <a:ext cx="5638800" cy="4506913"/>
            <a:chOff x="2208" y="672"/>
            <a:chExt cx="3552" cy="2839"/>
          </a:xfrm>
        </p:grpSpPr>
        <p:grpSp>
          <p:nvGrpSpPr>
            <p:cNvPr id="4798470" name="Group 6"/>
            <p:cNvGrpSpPr>
              <a:grpSpLocks/>
            </p:cNvGrpSpPr>
            <p:nvPr/>
          </p:nvGrpSpPr>
          <p:grpSpPr bwMode="auto">
            <a:xfrm>
              <a:off x="2208" y="1440"/>
              <a:ext cx="3387" cy="2071"/>
              <a:chOff x="2208" y="1440"/>
              <a:chExt cx="3387" cy="2071"/>
            </a:xfrm>
          </p:grpSpPr>
          <p:sp>
            <p:nvSpPr>
              <p:cNvPr id="4798471" name="AutoShape 7"/>
              <p:cNvSpPr>
                <a:spLocks noChangeArrowheads="1"/>
              </p:cNvSpPr>
              <p:nvPr/>
            </p:nvSpPr>
            <p:spPr bwMode="auto">
              <a:xfrm>
                <a:off x="3471" y="1440"/>
                <a:ext cx="843" cy="295"/>
              </a:xfrm>
              <a:prstGeom prst="roundRect">
                <a:avLst>
                  <a:gd name="adj" fmla="val 16667"/>
                </a:avLst>
              </a:prstGeom>
              <a:solidFill>
                <a:srgbClr val="FADEF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100" b="1">
                    <a:solidFill>
                      <a:srgbClr val="001414"/>
                    </a:solidFill>
                    <a:ea typeface="宋体" pitchFamily="2" charset="-122"/>
                  </a:rPr>
                  <a:t>沟通</a:t>
                </a:r>
              </a:p>
            </p:txBody>
          </p:sp>
          <p:sp>
            <p:nvSpPr>
              <p:cNvPr id="4798472" name="AutoShape 8"/>
              <p:cNvSpPr>
                <a:spLocks noChangeArrowheads="1"/>
              </p:cNvSpPr>
              <p:nvPr/>
            </p:nvSpPr>
            <p:spPr bwMode="auto">
              <a:xfrm>
                <a:off x="2208" y="2208"/>
                <a:ext cx="843" cy="295"/>
              </a:xfrm>
              <a:prstGeom prst="roundRect">
                <a:avLst>
                  <a:gd name="adj" fmla="val 16667"/>
                </a:avLst>
              </a:prstGeom>
              <a:solidFill>
                <a:srgbClr val="FADEF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100" b="1">
                    <a:solidFill>
                      <a:srgbClr val="001414"/>
                    </a:solidFill>
                    <a:ea typeface="宋体" pitchFamily="2" charset="-122"/>
                  </a:rPr>
                  <a:t>使命感</a:t>
                </a:r>
              </a:p>
            </p:txBody>
          </p:sp>
          <p:sp>
            <p:nvSpPr>
              <p:cNvPr id="4798473" name="AutoShape 9"/>
              <p:cNvSpPr>
                <a:spLocks noChangeArrowheads="1"/>
              </p:cNvSpPr>
              <p:nvPr/>
            </p:nvSpPr>
            <p:spPr bwMode="auto">
              <a:xfrm>
                <a:off x="2400" y="3216"/>
                <a:ext cx="843" cy="295"/>
              </a:xfrm>
              <a:prstGeom prst="roundRect">
                <a:avLst>
                  <a:gd name="adj" fmla="val 16667"/>
                </a:avLst>
              </a:prstGeom>
              <a:solidFill>
                <a:srgbClr val="FADEF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100" b="1">
                    <a:solidFill>
                      <a:srgbClr val="001414"/>
                    </a:solidFill>
                    <a:ea typeface="宋体" pitchFamily="2" charset="-122"/>
                  </a:rPr>
                  <a:t>专注</a:t>
                </a:r>
              </a:p>
            </p:txBody>
          </p:sp>
          <p:sp>
            <p:nvSpPr>
              <p:cNvPr id="4798474" name="AutoShape 10"/>
              <p:cNvSpPr>
                <a:spLocks noChangeArrowheads="1"/>
              </p:cNvSpPr>
              <p:nvPr/>
            </p:nvSpPr>
            <p:spPr bwMode="auto">
              <a:xfrm>
                <a:off x="4512" y="3216"/>
                <a:ext cx="843" cy="295"/>
              </a:xfrm>
              <a:prstGeom prst="roundRect">
                <a:avLst>
                  <a:gd name="adj" fmla="val 16667"/>
                </a:avLst>
              </a:prstGeom>
              <a:solidFill>
                <a:srgbClr val="FADEF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100" b="1">
                    <a:solidFill>
                      <a:srgbClr val="001414"/>
                    </a:solidFill>
                    <a:ea typeface="宋体" pitchFamily="2" charset="-122"/>
                  </a:rPr>
                  <a:t>团队精神</a:t>
                </a:r>
              </a:p>
            </p:txBody>
          </p:sp>
          <p:sp>
            <p:nvSpPr>
              <p:cNvPr id="4798475" name="AutoShape 11"/>
              <p:cNvSpPr>
                <a:spLocks noChangeArrowheads="1"/>
              </p:cNvSpPr>
              <p:nvPr/>
            </p:nvSpPr>
            <p:spPr bwMode="auto">
              <a:xfrm>
                <a:off x="4752" y="2208"/>
                <a:ext cx="843" cy="295"/>
              </a:xfrm>
              <a:prstGeom prst="roundRect">
                <a:avLst>
                  <a:gd name="adj" fmla="val 16667"/>
                </a:avLst>
              </a:prstGeom>
              <a:solidFill>
                <a:srgbClr val="FADEF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100" b="1">
                    <a:solidFill>
                      <a:srgbClr val="001414"/>
                    </a:solidFill>
                    <a:ea typeface="宋体" pitchFamily="2" charset="-122"/>
                  </a:rPr>
                  <a:t>观察力</a:t>
                </a:r>
              </a:p>
            </p:txBody>
          </p:sp>
          <p:sp>
            <p:nvSpPr>
              <p:cNvPr id="4798476" name="AutoShape 12"/>
              <p:cNvSpPr>
                <a:spLocks noChangeArrowheads="1"/>
              </p:cNvSpPr>
              <p:nvPr/>
            </p:nvSpPr>
            <p:spPr bwMode="auto">
              <a:xfrm>
                <a:off x="3840" y="1680"/>
                <a:ext cx="144" cy="432"/>
              </a:xfrm>
              <a:prstGeom prst="upArrow">
                <a:avLst>
                  <a:gd name="adj1" fmla="val 50000"/>
                  <a:gd name="adj2" fmla="val 75000"/>
                </a:avLst>
              </a:prstGeom>
              <a:solidFill>
                <a:srgbClr val="9FB0E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98477" name="AutoShape 13"/>
              <p:cNvSpPr>
                <a:spLocks noChangeArrowheads="1"/>
              </p:cNvSpPr>
              <p:nvPr/>
            </p:nvSpPr>
            <p:spPr bwMode="auto">
              <a:xfrm rot="-4772389">
                <a:off x="3150" y="2097"/>
                <a:ext cx="144" cy="576"/>
              </a:xfrm>
              <a:prstGeom prst="upArrow">
                <a:avLst>
                  <a:gd name="adj1" fmla="val 50000"/>
                  <a:gd name="adj2" fmla="val 100000"/>
                </a:avLst>
              </a:prstGeom>
              <a:solidFill>
                <a:srgbClr val="9FB0E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98478" name="AutoShape 14"/>
              <p:cNvSpPr>
                <a:spLocks noChangeArrowheads="1"/>
              </p:cNvSpPr>
              <p:nvPr/>
            </p:nvSpPr>
            <p:spPr bwMode="auto">
              <a:xfrm rot="4681272">
                <a:off x="4460" y="2082"/>
                <a:ext cx="144" cy="624"/>
              </a:xfrm>
              <a:prstGeom prst="upArrow">
                <a:avLst>
                  <a:gd name="adj1" fmla="val 50000"/>
                  <a:gd name="adj2" fmla="val 108333"/>
                </a:avLst>
              </a:prstGeom>
              <a:solidFill>
                <a:srgbClr val="9FB0E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98479" name="AutoShape 15"/>
              <p:cNvSpPr>
                <a:spLocks noChangeArrowheads="1"/>
              </p:cNvSpPr>
              <p:nvPr/>
            </p:nvSpPr>
            <p:spPr bwMode="auto">
              <a:xfrm rot="-7771252">
                <a:off x="3219" y="2836"/>
                <a:ext cx="144" cy="576"/>
              </a:xfrm>
              <a:prstGeom prst="upArrow">
                <a:avLst>
                  <a:gd name="adj1" fmla="val 50000"/>
                  <a:gd name="adj2" fmla="val 100000"/>
                </a:avLst>
              </a:prstGeom>
              <a:solidFill>
                <a:srgbClr val="9FB0E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98480" name="AutoShape 16"/>
              <p:cNvSpPr>
                <a:spLocks noChangeArrowheads="1"/>
              </p:cNvSpPr>
              <p:nvPr/>
            </p:nvSpPr>
            <p:spPr bwMode="auto">
              <a:xfrm rot="-13880736">
                <a:off x="4368" y="2832"/>
                <a:ext cx="144" cy="528"/>
              </a:xfrm>
              <a:prstGeom prst="upArrow">
                <a:avLst>
                  <a:gd name="adj1" fmla="val 50000"/>
                  <a:gd name="adj2" fmla="val 91667"/>
                </a:avLst>
              </a:prstGeom>
              <a:solidFill>
                <a:srgbClr val="9FB0E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798481" name="Rectangle 17"/>
            <p:cNvSpPr>
              <a:spLocks noChangeArrowheads="1"/>
            </p:cNvSpPr>
            <p:nvPr/>
          </p:nvSpPr>
          <p:spPr bwMode="auto">
            <a:xfrm>
              <a:off x="4512" y="720"/>
              <a:ext cx="192" cy="192"/>
            </a:xfrm>
            <a:prstGeom prst="rect">
              <a:avLst/>
            </a:prstGeom>
            <a:solidFill>
              <a:srgbClr val="FADEF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98482" name="Text Box 18"/>
            <p:cNvSpPr txBox="1">
              <a:spLocks noChangeArrowheads="1"/>
            </p:cNvSpPr>
            <p:nvPr/>
          </p:nvSpPr>
          <p:spPr bwMode="auto">
            <a:xfrm>
              <a:off x="4800" y="672"/>
              <a:ext cx="960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>
                  <a:ea typeface="宋体" pitchFamily="2" charset="-122"/>
                </a:rPr>
                <a:t>内在特质</a:t>
              </a:r>
            </a:p>
          </p:txBody>
        </p:sp>
      </p:grpSp>
      <p:grpSp>
        <p:nvGrpSpPr>
          <p:cNvPr id="4798483" name="Group 19"/>
          <p:cNvGrpSpPr>
            <a:grpSpLocks/>
          </p:cNvGrpSpPr>
          <p:nvPr/>
        </p:nvGrpSpPr>
        <p:grpSpPr bwMode="auto">
          <a:xfrm>
            <a:off x="3962400" y="1524000"/>
            <a:ext cx="5181600" cy="3821113"/>
            <a:chOff x="2496" y="960"/>
            <a:chExt cx="3264" cy="2407"/>
          </a:xfrm>
        </p:grpSpPr>
        <p:grpSp>
          <p:nvGrpSpPr>
            <p:cNvPr id="4798484" name="Group 20"/>
            <p:cNvGrpSpPr>
              <a:grpSpLocks/>
            </p:cNvGrpSpPr>
            <p:nvPr/>
          </p:nvGrpSpPr>
          <p:grpSpPr bwMode="auto">
            <a:xfrm>
              <a:off x="2496" y="1803"/>
              <a:ext cx="2907" cy="1564"/>
              <a:chOff x="2496" y="1803"/>
              <a:chExt cx="2907" cy="1564"/>
            </a:xfrm>
          </p:grpSpPr>
          <p:sp>
            <p:nvSpPr>
              <p:cNvPr id="4798485" name="AutoShape 21"/>
              <p:cNvSpPr>
                <a:spLocks noChangeArrowheads="1"/>
              </p:cNvSpPr>
              <p:nvPr/>
            </p:nvSpPr>
            <p:spPr bwMode="auto">
              <a:xfrm>
                <a:off x="2784" y="1803"/>
                <a:ext cx="843" cy="295"/>
              </a:xfrm>
              <a:prstGeom prst="roundRect">
                <a:avLst>
                  <a:gd name="adj" fmla="val 16667"/>
                </a:avLst>
              </a:prstGeom>
              <a:solidFill>
                <a:srgbClr val="C5FFC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100" b="1">
                    <a:solidFill>
                      <a:srgbClr val="001414"/>
                    </a:solidFill>
                    <a:ea typeface="宋体" pitchFamily="2" charset="-122"/>
                  </a:rPr>
                  <a:t>远见</a:t>
                </a:r>
              </a:p>
            </p:txBody>
          </p:sp>
          <p:sp>
            <p:nvSpPr>
              <p:cNvPr id="4798486" name="AutoShape 22"/>
              <p:cNvSpPr>
                <a:spLocks noChangeArrowheads="1"/>
              </p:cNvSpPr>
              <p:nvPr/>
            </p:nvSpPr>
            <p:spPr bwMode="auto">
              <a:xfrm>
                <a:off x="3456" y="3072"/>
                <a:ext cx="843" cy="295"/>
              </a:xfrm>
              <a:prstGeom prst="roundRect">
                <a:avLst>
                  <a:gd name="adj" fmla="val 16667"/>
                </a:avLst>
              </a:prstGeom>
              <a:solidFill>
                <a:srgbClr val="C5FFC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100" b="1">
                    <a:solidFill>
                      <a:srgbClr val="001414"/>
                    </a:solidFill>
                    <a:ea typeface="宋体" pitchFamily="2" charset="-122"/>
                  </a:rPr>
                  <a:t>勇气</a:t>
                </a:r>
              </a:p>
            </p:txBody>
          </p:sp>
          <p:sp>
            <p:nvSpPr>
              <p:cNvPr id="4798487" name="AutoShape 23"/>
              <p:cNvSpPr>
                <a:spLocks noChangeArrowheads="1"/>
              </p:cNvSpPr>
              <p:nvPr/>
            </p:nvSpPr>
            <p:spPr bwMode="auto">
              <a:xfrm>
                <a:off x="4176" y="1803"/>
                <a:ext cx="843" cy="295"/>
              </a:xfrm>
              <a:prstGeom prst="roundRect">
                <a:avLst>
                  <a:gd name="adj" fmla="val 16667"/>
                </a:avLst>
              </a:prstGeom>
              <a:solidFill>
                <a:srgbClr val="C5FFC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100" b="1">
                    <a:solidFill>
                      <a:srgbClr val="001414"/>
                    </a:solidFill>
                    <a:ea typeface="宋体" pitchFamily="2" charset="-122"/>
                  </a:rPr>
                  <a:t>自信</a:t>
                </a:r>
              </a:p>
            </p:txBody>
          </p:sp>
          <p:sp>
            <p:nvSpPr>
              <p:cNvPr id="4798488" name="AutoShape 24"/>
              <p:cNvSpPr>
                <a:spLocks noChangeArrowheads="1"/>
              </p:cNvSpPr>
              <p:nvPr/>
            </p:nvSpPr>
            <p:spPr bwMode="auto">
              <a:xfrm>
                <a:off x="2496" y="2640"/>
                <a:ext cx="843" cy="295"/>
              </a:xfrm>
              <a:prstGeom prst="roundRect">
                <a:avLst>
                  <a:gd name="adj" fmla="val 16667"/>
                </a:avLst>
              </a:prstGeom>
              <a:solidFill>
                <a:srgbClr val="C5FFC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100" b="1">
                    <a:solidFill>
                      <a:srgbClr val="001414"/>
                    </a:solidFill>
                    <a:ea typeface="宋体" pitchFamily="2" charset="-122"/>
                  </a:rPr>
                  <a:t>一心一意</a:t>
                </a:r>
              </a:p>
            </p:txBody>
          </p:sp>
          <p:sp>
            <p:nvSpPr>
              <p:cNvPr id="4798489" name="AutoShape 25"/>
              <p:cNvSpPr>
                <a:spLocks noChangeArrowheads="1"/>
              </p:cNvSpPr>
              <p:nvPr/>
            </p:nvSpPr>
            <p:spPr bwMode="auto">
              <a:xfrm>
                <a:off x="4560" y="2640"/>
                <a:ext cx="843" cy="295"/>
              </a:xfrm>
              <a:prstGeom prst="roundRect">
                <a:avLst>
                  <a:gd name="adj" fmla="val 16667"/>
                </a:avLst>
              </a:prstGeom>
              <a:solidFill>
                <a:srgbClr val="C5FFC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100" b="1">
                    <a:solidFill>
                      <a:srgbClr val="001414"/>
                    </a:solidFill>
                    <a:ea typeface="宋体" pitchFamily="2" charset="-122"/>
                  </a:rPr>
                  <a:t>廉洁诚恳</a:t>
                </a:r>
              </a:p>
            </p:txBody>
          </p:sp>
          <p:sp>
            <p:nvSpPr>
              <p:cNvPr id="4798490" name="AutoShape 26"/>
              <p:cNvSpPr>
                <a:spLocks noChangeArrowheads="1"/>
              </p:cNvSpPr>
              <p:nvPr/>
            </p:nvSpPr>
            <p:spPr bwMode="auto">
              <a:xfrm rot="-3709768">
                <a:off x="3544" y="2087"/>
                <a:ext cx="118" cy="181"/>
              </a:xfrm>
              <a:prstGeom prst="upArrow">
                <a:avLst>
                  <a:gd name="adj1" fmla="val 50000"/>
                  <a:gd name="adj2" fmla="val 38347"/>
                </a:avLst>
              </a:prstGeom>
              <a:solidFill>
                <a:srgbClr val="FC1E5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98491" name="AutoShape 27"/>
              <p:cNvSpPr>
                <a:spLocks noChangeArrowheads="1"/>
              </p:cNvSpPr>
              <p:nvPr/>
            </p:nvSpPr>
            <p:spPr bwMode="auto">
              <a:xfrm rot="10746478">
                <a:off x="3816" y="2864"/>
                <a:ext cx="118" cy="181"/>
              </a:xfrm>
              <a:prstGeom prst="upArrow">
                <a:avLst>
                  <a:gd name="adj1" fmla="val 50000"/>
                  <a:gd name="adj2" fmla="val 38347"/>
                </a:avLst>
              </a:prstGeom>
              <a:solidFill>
                <a:srgbClr val="FC1E5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98492" name="AutoShape 28"/>
              <p:cNvSpPr>
                <a:spLocks noChangeArrowheads="1"/>
              </p:cNvSpPr>
              <p:nvPr/>
            </p:nvSpPr>
            <p:spPr bwMode="auto">
              <a:xfrm rot="16200000">
                <a:off x="3392" y="2682"/>
                <a:ext cx="118" cy="181"/>
              </a:xfrm>
              <a:prstGeom prst="upArrow">
                <a:avLst>
                  <a:gd name="adj1" fmla="val 50000"/>
                  <a:gd name="adj2" fmla="val 38347"/>
                </a:avLst>
              </a:prstGeom>
              <a:solidFill>
                <a:srgbClr val="FC1E5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98493" name="AutoShape 29"/>
              <p:cNvSpPr>
                <a:spLocks noChangeArrowheads="1"/>
              </p:cNvSpPr>
              <p:nvPr/>
            </p:nvSpPr>
            <p:spPr bwMode="auto">
              <a:xfrm rot="5552501">
                <a:off x="4363" y="2702"/>
                <a:ext cx="118" cy="181"/>
              </a:xfrm>
              <a:prstGeom prst="upArrow">
                <a:avLst>
                  <a:gd name="adj1" fmla="val 50000"/>
                  <a:gd name="adj2" fmla="val 38347"/>
                </a:avLst>
              </a:prstGeom>
              <a:solidFill>
                <a:srgbClr val="FC1E5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98494" name="AutoShape 30"/>
              <p:cNvSpPr>
                <a:spLocks noChangeArrowheads="1"/>
              </p:cNvSpPr>
              <p:nvPr/>
            </p:nvSpPr>
            <p:spPr bwMode="auto">
              <a:xfrm rot="3275166">
                <a:off x="4092" y="2130"/>
                <a:ext cx="118" cy="181"/>
              </a:xfrm>
              <a:prstGeom prst="upArrow">
                <a:avLst>
                  <a:gd name="adj1" fmla="val 50000"/>
                  <a:gd name="adj2" fmla="val 38347"/>
                </a:avLst>
              </a:prstGeom>
              <a:solidFill>
                <a:srgbClr val="FC1E5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798495" name="Rectangle 31"/>
            <p:cNvSpPr>
              <a:spLocks noChangeArrowheads="1"/>
            </p:cNvSpPr>
            <p:nvPr/>
          </p:nvSpPr>
          <p:spPr bwMode="auto">
            <a:xfrm>
              <a:off x="4512" y="1008"/>
              <a:ext cx="192" cy="192"/>
            </a:xfrm>
            <a:prstGeom prst="rect">
              <a:avLst/>
            </a:prstGeom>
            <a:solidFill>
              <a:srgbClr val="C5FFC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98496" name="Text Box 32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>
                  <a:ea typeface="宋体" pitchFamily="2" charset="-122"/>
                </a:rPr>
                <a:t>外在特质</a:t>
              </a:r>
            </a:p>
          </p:txBody>
        </p:sp>
      </p:grpSp>
      <p:sp>
        <p:nvSpPr>
          <p:cNvPr id="4798497" name="Rectangle 33"/>
          <p:cNvSpPr>
            <a:spLocks noRot="1" noChangeArrowheads="1"/>
          </p:cNvSpPr>
          <p:nvPr/>
        </p:nvSpPr>
        <p:spPr bwMode="auto">
          <a:xfrm>
            <a:off x="533400" y="4267200"/>
            <a:ext cx="3051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/>
            <a:r>
              <a:rPr lang="zh-CN" altLang="en-US" sz="2800" b="1">
                <a:solidFill>
                  <a:srgbClr val="256128"/>
                </a:solidFill>
                <a:ea typeface=""/>
              </a:rPr>
              <a:t>角色分配</a:t>
            </a:r>
          </a:p>
        </p:txBody>
      </p:sp>
      <p:sp>
        <p:nvSpPr>
          <p:cNvPr id="4798498" name="AutoShape 34"/>
          <p:cNvSpPr>
            <a:spLocks noChangeArrowheads="1"/>
          </p:cNvSpPr>
          <p:nvPr/>
        </p:nvSpPr>
        <p:spPr bwMode="auto">
          <a:xfrm rot="5400000">
            <a:off x="1638300" y="2933700"/>
            <a:ext cx="990600" cy="914400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98499" name="AutoShape 35"/>
          <p:cNvSpPr>
            <a:spLocks noChangeArrowheads="1"/>
          </p:cNvSpPr>
          <p:nvPr/>
        </p:nvSpPr>
        <p:spPr bwMode="auto">
          <a:xfrm rot="5400000">
            <a:off x="1295400" y="5105400"/>
            <a:ext cx="1066800" cy="609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98504" name="AutoShape 40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习惯六、统合综效</a:t>
            </a:r>
          </a:p>
        </p:txBody>
      </p:sp>
      <p:sp>
        <p:nvSpPr>
          <p:cNvPr id="4798505" name="WordArt 41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98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4798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798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0" dur="500"/>
                                        <p:tgtEl>
                                          <p:spTgt spid="4798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8467" grpId="0" build="p" autoUpdateAnimBg="0"/>
      <p:bldP spid="4798497" grpId="0" autoUpdateAnimBg="0"/>
      <p:bldP spid="4798498" grpId="0" animBg="1"/>
      <p:bldP spid="479849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F60D87-5CCF-4852-ABB4-3C3CDE747BAA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5012482" name="Rectangle 2"/>
          <p:cNvSpPr>
            <a:spLocks noChangeArrowheads="1"/>
          </p:cNvSpPr>
          <p:nvPr/>
        </p:nvSpPr>
        <p:spPr bwMode="auto">
          <a:xfrm>
            <a:off x="2987675" y="4654550"/>
            <a:ext cx="2305050" cy="12954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12483" name="Rectangle 3"/>
          <p:cNvSpPr>
            <a:spLocks noChangeArrowheads="1"/>
          </p:cNvSpPr>
          <p:nvPr/>
        </p:nvSpPr>
        <p:spPr bwMode="auto">
          <a:xfrm>
            <a:off x="5003800" y="1987550"/>
            <a:ext cx="3124200" cy="23622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12484" name="Rectangle 4"/>
          <p:cNvSpPr>
            <a:spLocks noChangeArrowheads="1"/>
          </p:cNvSpPr>
          <p:nvPr/>
        </p:nvSpPr>
        <p:spPr bwMode="auto">
          <a:xfrm>
            <a:off x="936625" y="1987550"/>
            <a:ext cx="2771775" cy="2362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342900" indent="-342900" algn="ctr"/>
            <a:endParaRPr lang="zh-CN" altLang="zh-CN" sz="2800"/>
          </a:p>
        </p:txBody>
      </p:sp>
      <p:sp>
        <p:nvSpPr>
          <p:cNvPr id="5012485" name="AutoShape 5"/>
          <p:cNvSpPr>
            <a:spLocks noChangeArrowheads="1"/>
          </p:cNvSpPr>
          <p:nvPr>
            <p:ph type="title"/>
          </p:nvPr>
        </p:nvSpPr>
        <p:spPr bwMode="gray">
          <a:xfrm>
            <a:off x="1908175" y="765175"/>
            <a:ext cx="5372100" cy="5810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/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/>
          <a:lstStyle/>
          <a:p>
            <a:pPr>
              <a:lnSpc>
                <a:spcPct val="90000"/>
              </a:lnSpc>
            </a:pPr>
            <a:r>
              <a:rPr kumimoji="0" lang="zh-CN" altLang="en-US" sz="3200" b="1">
                <a:solidFill>
                  <a:srgbClr val="000000"/>
                </a:solidFill>
                <a:ea typeface="黑体" pitchFamily="49" charset="-122"/>
              </a:rPr>
              <a:t>七大习惯与三大成长层次</a:t>
            </a:r>
          </a:p>
        </p:txBody>
      </p:sp>
      <p:sp>
        <p:nvSpPr>
          <p:cNvPr id="5012486" name="Rectangle 6"/>
          <p:cNvSpPr>
            <a:spLocks noChangeArrowheads="1"/>
          </p:cNvSpPr>
          <p:nvPr/>
        </p:nvSpPr>
        <p:spPr bwMode="auto">
          <a:xfrm>
            <a:off x="1116013" y="2276475"/>
            <a:ext cx="2746375" cy="186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>
                <a:solidFill>
                  <a:schemeClr val="tx2"/>
                </a:solidFill>
                <a:latin typeface="黑体" pitchFamily="49" charset="-122"/>
                <a:sym typeface="Symbol" pitchFamily="18" charset="2"/>
              </a:rPr>
              <a:t>个人的成功 </a:t>
            </a:r>
            <a:r>
              <a:rPr lang="zh-CN" altLang="en-US" sz="2800">
                <a:solidFill>
                  <a:schemeClr val="tx2"/>
                </a:solidFill>
                <a:latin typeface="黑体" pitchFamily="49" charset="-122"/>
                <a:sym typeface="Symbol" pitchFamily="18" charset="2"/>
              </a:rPr>
              <a:t> </a:t>
            </a:r>
            <a:r>
              <a:rPr lang="zh-CN" altLang="en-US" sz="2800">
                <a:solidFill>
                  <a:srgbClr val="FF0066"/>
                </a:solidFill>
                <a:latin typeface="黑体" pitchFamily="49" charset="-122"/>
                <a:sym typeface="Symbol" pitchFamily="18" charset="2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黑体" pitchFamily="49" charset="-122"/>
                <a:sym typeface="Symbol" pitchFamily="18" charset="2"/>
              </a:rPr>
              <a:t>1</a:t>
            </a:r>
            <a:r>
              <a:rPr lang="zh-CN" altLang="en-US" sz="2800">
                <a:solidFill>
                  <a:schemeClr val="hlink"/>
                </a:solidFill>
                <a:latin typeface="黑体" pitchFamily="49" charset="-122"/>
                <a:sym typeface="Symbol" pitchFamily="18" charset="2"/>
              </a:rPr>
              <a:t>、</a:t>
            </a:r>
            <a:r>
              <a:rPr lang="zh-CN" altLang="en-US" sz="2800">
                <a:solidFill>
                  <a:schemeClr val="hlink"/>
                </a:solidFill>
                <a:latin typeface="黑体" pitchFamily="49" charset="-122"/>
              </a:rPr>
              <a:t>主动积极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黑体" pitchFamily="49" charset="-122"/>
                <a:sym typeface="Symbol" pitchFamily="18" charset="2"/>
              </a:rPr>
              <a:t>2</a:t>
            </a:r>
            <a:r>
              <a:rPr lang="zh-CN" altLang="en-US" sz="2800">
                <a:solidFill>
                  <a:schemeClr val="hlink"/>
                </a:solidFill>
                <a:latin typeface="黑体" pitchFamily="49" charset="-122"/>
                <a:sym typeface="Symbol" pitchFamily="18" charset="2"/>
              </a:rPr>
              <a:t>、以终为始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黑体" pitchFamily="49" charset="-122"/>
                <a:sym typeface="Symbol" pitchFamily="18" charset="2"/>
              </a:rPr>
              <a:t>3</a:t>
            </a:r>
            <a:r>
              <a:rPr lang="zh-CN" altLang="en-US" sz="2800">
                <a:solidFill>
                  <a:schemeClr val="hlink"/>
                </a:solidFill>
                <a:latin typeface="黑体" pitchFamily="49" charset="-122"/>
                <a:sym typeface="Symbol" pitchFamily="18" charset="2"/>
              </a:rPr>
              <a:t>、要事第一</a:t>
            </a:r>
          </a:p>
        </p:txBody>
      </p:sp>
      <p:sp>
        <p:nvSpPr>
          <p:cNvPr id="5012487" name="Text Box 7"/>
          <p:cNvSpPr txBox="1">
            <a:spLocks noChangeArrowheads="1"/>
          </p:cNvSpPr>
          <p:nvPr/>
        </p:nvSpPr>
        <p:spPr bwMode="auto">
          <a:xfrm>
            <a:off x="5076825" y="2289175"/>
            <a:ext cx="3040063" cy="186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>
                <a:solidFill>
                  <a:schemeClr val="tx2"/>
                </a:solidFill>
                <a:latin typeface="黑体" pitchFamily="49" charset="-122"/>
                <a:sym typeface="Symbol" pitchFamily="18" charset="2"/>
              </a:rPr>
              <a:t>人际关系的成功</a:t>
            </a:r>
            <a:endParaRPr lang="zh-CN" altLang="en-US" sz="2800">
              <a:solidFill>
                <a:srgbClr val="FF0066"/>
              </a:solidFill>
              <a:latin typeface="黑体" pitchFamily="49" charset="-122"/>
              <a:sym typeface="Symbol" pitchFamily="18" charset="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黑体" pitchFamily="49" charset="-122"/>
                <a:sym typeface="Symbol" pitchFamily="18" charset="2"/>
              </a:rPr>
              <a:t>4</a:t>
            </a:r>
            <a:r>
              <a:rPr lang="zh-CN" altLang="en-US" sz="2800">
                <a:solidFill>
                  <a:schemeClr val="hlink"/>
                </a:solidFill>
                <a:latin typeface="黑体" pitchFamily="49" charset="-122"/>
                <a:sym typeface="Symbol" pitchFamily="18" charset="2"/>
              </a:rPr>
              <a:t>、双赢思维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黑体" pitchFamily="49" charset="-122"/>
                <a:sym typeface="Symbol" pitchFamily="18" charset="2"/>
              </a:rPr>
              <a:t>5</a:t>
            </a:r>
            <a:r>
              <a:rPr lang="zh-CN" altLang="en-US" sz="2800">
                <a:solidFill>
                  <a:schemeClr val="hlink"/>
                </a:solidFill>
                <a:latin typeface="黑体" pitchFamily="49" charset="-122"/>
                <a:sym typeface="Symbol" pitchFamily="18" charset="2"/>
              </a:rPr>
              <a:t>、知己解彼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黑体" pitchFamily="49" charset="-122"/>
                <a:sym typeface="Symbol" pitchFamily="18" charset="2"/>
              </a:rPr>
              <a:t>6</a:t>
            </a:r>
            <a:r>
              <a:rPr lang="zh-CN" altLang="en-US" sz="2800">
                <a:solidFill>
                  <a:schemeClr val="hlink"/>
                </a:solidFill>
                <a:latin typeface="黑体" pitchFamily="49" charset="-122"/>
                <a:sym typeface="Symbol" pitchFamily="18" charset="2"/>
              </a:rPr>
              <a:t>、统合综效</a:t>
            </a:r>
            <a:endParaRPr lang="zh-CN" altLang="en-US" sz="2800">
              <a:solidFill>
                <a:schemeClr val="hlink"/>
              </a:solidFill>
              <a:latin typeface="黑体" pitchFamily="49" charset="-122"/>
            </a:endParaRPr>
          </a:p>
        </p:txBody>
      </p:sp>
      <p:sp>
        <p:nvSpPr>
          <p:cNvPr id="5012488" name="Text Box 8"/>
          <p:cNvSpPr txBox="1">
            <a:spLocks noChangeArrowheads="1"/>
          </p:cNvSpPr>
          <p:nvPr/>
        </p:nvSpPr>
        <p:spPr bwMode="auto">
          <a:xfrm>
            <a:off x="2987675" y="4806950"/>
            <a:ext cx="23050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>
                <a:solidFill>
                  <a:schemeClr val="tx2"/>
                </a:solidFill>
                <a:latin typeface="黑体" pitchFamily="49" charset="-122"/>
                <a:sym typeface="Symbol" pitchFamily="18" charset="2"/>
              </a:rPr>
              <a:t>均衡发展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hlink"/>
                </a:solidFill>
                <a:latin typeface="黑体" pitchFamily="49" charset="-122"/>
                <a:sym typeface="Symbol" pitchFamily="18" charset="2"/>
              </a:rPr>
              <a:t>7</a:t>
            </a:r>
            <a:r>
              <a:rPr lang="zh-CN" altLang="en-US" sz="2800">
                <a:solidFill>
                  <a:schemeClr val="hlink"/>
                </a:solidFill>
                <a:latin typeface="黑体" pitchFamily="49" charset="-122"/>
                <a:sym typeface="Symbol" pitchFamily="18" charset="2"/>
              </a:rPr>
              <a:t>、不断更新</a:t>
            </a:r>
            <a:endParaRPr lang="zh-CN" altLang="en-US" sz="2800">
              <a:solidFill>
                <a:schemeClr val="hlink"/>
              </a:solidFill>
              <a:latin typeface="黑体" pitchFamily="49" charset="-122"/>
            </a:endParaRPr>
          </a:p>
        </p:txBody>
      </p:sp>
      <p:sp>
        <p:nvSpPr>
          <p:cNvPr id="5012489" name="Text Box 9"/>
          <p:cNvSpPr txBox="1">
            <a:spLocks noChangeArrowheads="1"/>
          </p:cNvSpPr>
          <p:nvPr/>
        </p:nvSpPr>
        <p:spPr bwMode="auto">
          <a:xfrm>
            <a:off x="228600" y="2840038"/>
            <a:ext cx="671513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FF3300"/>
                </a:solidFill>
                <a:latin typeface="Times New Roman" pitchFamily="18" charset="0"/>
              </a:rPr>
              <a:t>依赖</a:t>
            </a:r>
          </a:p>
        </p:txBody>
      </p:sp>
      <p:sp>
        <p:nvSpPr>
          <p:cNvPr id="5012490" name="Text Box 10"/>
          <p:cNvSpPr txBox="1">
            <a:spLocks noChangeArrowheads="1"/>
          </p:cNvSpPr>
          <p:nvPr/>
        </p:nvSpPr>
        <p:spPr bwMode="auto">
          <a:xfrm>
            <a:off x="4079875" y="2763838"/>
            <a:ext cx="671513" cy="2362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FF3300"/>
                </a:solidFill>
                <a:latin typeface="Times New Roman" pitchFamily="18" charset="0"/>
              </a:rPr>
              <a:t>独立</a:t>
            </a:r>
          </a:p>
        </p:txBody>
      </p:sp>
      <p:sp>
        <p:nvSpPr>
          <p:cNvPr id="5012491" name="Text Box 11"/>
          <p:cNvSpPr txBox="1">
            <a:spLocks noChangeArrowheads="1"/>
          </p:cNvSpPr>
          <p:nvPr/>
        </p:nvSpPr>
        <p:spPr bwMode="auto">
          <a:xfrm>
            <a:off x="8183563" y="2763838"/>
            <a:ext cx="671512" cy="2286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FF3300"/>
                </a:solidFill>
                <a:latin typeface="Times New Roman" pitchFamily="18" charset="0"/>
              </a:rPr>
              <a:t>互赖</a:t>
            </a:r>
          </a:p>
        </p:txBody>
      </p:sp>
      <p:pic>
        <p:nvPicPr>
          <p:cNvPr id="5012492" name="Picture 12" descr="BD00106_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9925" y="4437063"/>
            <a:ext cx="1603375" cy="1687512"/>
          </a:xfrm>
          <a:prstGeom prst="rect">
            <a:avLst/>
          </a:prstGeom>
          <a:noFill/>
        </p:spPr>
      </p:pic>
      <p:sp>
        <p:nvSpPr>
          <p:cNvPr id="5012493" name="AutoShape 13"/>
          <p:cNvSpPr>
            <a:spLocks noChangeArrowheads="1"/>
          </p:cNvSpPr>
          <p:nvPr/>
        </p:nvSpPr>
        <p:spPr bwMode="gray">
          <a:xfrm>
            <a:off x="180975" y="44450"/>
            <a:ext cx="3382963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引言、高效能人士七个习惯模型</a:t>
            </a:r>
          </a:p>
        </p:txBody>
      </p:sp>
      <p:sp>
        <p:nvSpPr>
          <p:cNvPr id="5012494" name="WordArt 14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4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4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6EA07C-42A3-4A48-9768-E1895C8D2CD2}" type="slidenum">
              <a:rPr lang="en-US" altLang="zh-CN"/>
              <a:pPr/>
              <a:t>70</a:t>
            </a:fld>
            <a:endParaRPr lang="en-US" altLang="zh-CN"/>
          </a:p>
        </p:txBody>
      </p:sp>
      <p:sp>
        <p:nvSpPr>
          <p:cNvPr id="4799490" name="AutoShape 2"/>
          <p:cNvSpPr>
            <a:spLocks noChangeArrowheads="1"/>
          </p:cNvSpPr>
          <p:nvPr>
            <p:ph type="title"/>
          </p:nvPr>
        </p:nvSpPr>
        <p:spPr bwMode="gray">
          <a:xfrm>
            <a:off x="2195513" y="765175"/>
            <a:ext cx="4895850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/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/>
          <a:lstStyle/>
          <a:p>
            <a:r>
              <a:rPr lang="zh-CN" altLang="en-US" sz="3200" b="1">
                <a:solidFill>
                  <a:srgbClr val="663300"/>
                </a:solidFill>
                <a:ea typeface="黑体" pitchFamily="49" charset="-122"/>
              </a:rPr>
              <a:t>识别团队中的关键角色</a:t>
            </a:r>
          </a:p>
        </p:txBody>
      </p:sp>
      <p:graphicFrame>
        <p:nvGraphicFramePr>
          <p:cNvPr id="4799491" name="Group 3"/>
          <p:cNvGraphicFramePr>
            <a:graphicFrameLocks noGrp="1"/>
          </p:cNvGraphicFramePr>
          <p:nvPr>
            <p:ph type="tbl" idx="1"/>
          </p:nvPr>
        </p:nvGraphicFramePr>
        <p:xfrm>
          <a:off x="323850" y="1701800"/>
          <a:ext cx="8424863" cy="4464050"/>
        </p:xfrm>
        <a:graphic>
          <a:graphicData uri="http://schemas.openxmlformats.org/drawingml/2006/table">
            <a:tbl>
              <a:tblPr/>
              <a:tblGrid>
                <a:gridCol w="2447925"/>
                <a:gridCol w="3240088"/>
                <a:gridCol w="2736850"/>
              </a:tblGrid>
              <a:tr h="392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团队角色</a:t>
                      </a:r>
                    </a:p>
                  </a:txBody>
                  <a:tcPr marL="7620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特              质</a:t>
                      </a:r>
                    </a:p>
                  </a:txBody>
                  <a:tcPr marL="762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247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领袖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寻找适任的新成员，培养团队精神。</a:t>
                      </a:r>
                    </a:p>
                  </a:txBody>
                  <a:tcPr marL="7620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600" rtl="0" eaLnBrk="1" fontAlgn="ctr" latinLnBrk="0" hangingPunct="1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具有伯乐识千里马的能力。</a:t>
                      </a:r>
                    </a:p>
                    <a:p>
                      <a:pPr marL="0" marR="0" lvl="0" indent="0" algn="l" defTabSz="990600" rtl="0" eaLnBrk="1" fontAlgn="ctr" latinLnBrk="0" hangingPunct="1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擅长找到克服弱点的方法。</a:t>
                      </a:r>
                    </a:p>
                  </a:txBody>
                  <a:tcPr marL="762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一流的双向沟通专家。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擅长激励和维持士气。</a:t>
                      </a:r>
                    </a:p>
                  </a:txBody>
                  <a:tcPr marL="762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953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批评者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团队长期工作成效的守护者及分析者。</a:t>
                      </a:r>
                    </a:p>
                  </a:txBody>
                  <a:tcPr marL="7620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要求最好的解决方案。擅长分析解决方案以找出可能的弱点。</a:t>
                      </a:r>
                    </a:p>
                  </a:txBody>
                  <a:tcPr marL="762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坚持有错一定纠正绝不心软。建设性地指出可能的补救方式。</a:t>
                      </a:r>
                    </a:p>
                  </a:txBody>
                  <a:tcPr marL="762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462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执行者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确保团队行动的即时性及平顺性。</a:t>
                      </a:r>
                    </a:p>
                  </a:txBody>
                  <a:tcPr marL="7620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时间规划者和有系统的思考者。即时提出进度可能落后的警告。</a:t>
                      </a:r>
                    </a:p>
                  </a:txBody>
                  <a:tcPr marL="762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有信心、有兴趣将事情料理妥当。有能力聚集支持的力量以克服挫折。</a:t>
                      </a:r>
                    </a:p>
                  </a:txBody>
                  <a:tcPr marL="762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799516" name="AutoShape 28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习惯六、统合综效</a:t>
            </a:r>
          </a:p>
        </p:txBody>
      </p:sp>
      <p:sp>
        <p:nvSpPr>
          <p:cNvPr id="4799517" name="WordArt 29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88554A-50A6-4854-9DB8-A3FE6A3487F7}" type="slidenum">
              <a:rPr lang="en-US" altLang="zh-CN"/>
              <a:pPr/>
              <a:t>71</a:t>
            </a:fld>
            <a:endParaRPr lang="en-US" altLang="zh-CN"/>
          </a:p>
        </p:txBody>
      </p:sp>
      <p:graphicFrame>
        <p:nvGraphicFramePr>
          <p:cNvPr id="4800544" name="Group 32"/>
          <p:cNvGraphicFramePr>
            <a:graphicFrameLocks noGrp="1"/>
          </p:cNvGraphicFramePr>
          <p:nvPr>
            <p:ph type="tbl" idx="1"/>
          </p:nvPr>
        </p:nvGraphicFramePr>
        <p:xfrm>
          <a:off x="395288" y="1628775"/>
          <a:ext cx="8374062" cy="4608513"/>
        </p:xfrm>
        <a:graphic>
          <a:graphicData uri="http://schemas.openxmlformats.org/drawingml/2006/table">
            <a:tbl>
              <a:tblPr/>
              <a:tblGrid>
                <a:gridCol w="2197100"/>
                <a:gridCol w="3017837"/>
                <a:gridCol w="3159125"/>
              </a:tblGrid>
              <a:tr h="438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团队角色</a:t>
                      </a:r>
                    </a:p>
                  </a:txBody>
                  <a:tcPr marL="7620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特质</a:t>
                      </a:r>
                    </a:p>
                  </a:txBody>
                  <a:tcPr marL="762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33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公关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负责团队对外的关系</a:t>
                      </a:r>
                    </a:p>
                  </a:txBody>
                  <a:tcPr marL="7620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是外交家，很能体会别人的需求。予人稳重的感觉。</a:t>
                      </a:r>
                    </a:p>
                  </a:txBody>
                  <a:tcPr marL="762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对团队整体的工作有通盘的了解。处理机密资讯时谨言慎行。</a:t>
                      </a:r>
                    </a:p>
                  </a:txBody>
                  <a:tcPr marL="762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3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协调者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将团队中的各项工作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整合成一个整体计划</a:t>
                      </a:r>
                    </a:p>
                  </a:txBody>
                  <a:tcPr marL="7620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了解各项任务互相整合的关键。对于优先顺序很有概念。</a:t>
                      </a:r>
                    </a:p>
                  </a:txBody>
                  <a:tcPr marL="762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擅长协调对内关系。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对解决潜潜在问题很有一套。</a:t>
                      </a:r>
                    </a:p>
                  </a:txBody>
                  <a:tcPr marL="762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1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出谋划策者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维持和激励团队创新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的活力及精力。</a:t>
                      </a:r>
                    </a:p>
                  </a:txBody>
                  <a:tcPr marL="7620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热情活泼，喜欢提出新主意。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热切地吸收他人的新主意。</a:t>
                      </a:r>
                    </a:p>
                  </a:txBody>
                  <a:tcPr marL="762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将问题视为创新的转折点，永远不缺有助益的建议。</a:t>
                      </a:r>
                    </a:p>
                  </a:txBody>
                  <a:tcPr marL="762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31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监督者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追求和维持高品质</a:t>
                      </a:r>
                    </a:p>
                  </a:txBody>
                  <a:tcPr marL="7620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严格，一丝不苟，有时甚至近乎无理地执行严厉的标准。能公正客观地评估他人表现。</a:t>
                      </a:r>
                    </a:p>
                  </a:txBody>
                  <a:tcPr marL="762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毫不犹豫地将问题摊牌在台面上。能够赏罚分明。</a:t>
                      </a:r>
                    </a:p>
                  </a:txBody>
                  <a:tcPr marL="762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800541" name="AutoShape 29"/>
          <p:cNvSpPr>
            <a:spLocks noChangeArrowheads="1"/>
          </p:cNvSpPr>
          <p:nvPr>
            <p:ph type="title"/>
          </p:nvPr>
        </p:nvSpPr>
        <p:spPr bwMode="gray">
          <a:xfrm>
            <a:off x="2124075" y="765175"/>
            <a:ext cx="4895850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/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/>
          <a:lstStyle/>
          <a:p>
            <a:r>
              <a:rPr lang="zh-CN" altLang="en-US" sz="3200" b="1">
                <a:solidFill>
                  <a:srgbClr val="663300"/>
                </a:solidFill>
                <a:ea typeface="黑体" pitchFamily="49" charset="-122"/>
              </a:rPr>
              <a:t>识别团队中的关键角色</a:t>
            </a:r>
          </a:p>
        </p:txBody>
      </p:sp>
      <p:sp>
        <p:nvSpPr>
          <p:cNvPr id="4800545" name="AutoShape 33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习惯六、统合综效</a:t>
            </a:r>
          </a:p>
        </p:txBody>
      </p:sp>
      <p:sp>
        <p:nvSpPr>
          <p:cNvPr id="4800546" name="WordArt 34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6288A9-EC40-4A04-97C0-1CC90190E14E}" type="slidenum">
              <a:rPr lang="en-US" altLang="zh-CN"/>
              <a:pPr/>
              <a:t>72</a:t>
            </a:fld>
            <a:endParaRPr lang="en-US" altLang="zh-CN"/>
          </a:p>
        </p:txBody>
      </p:sp>
      <p:sp>
        <p:nvSpPr>
          <p:cNvPr id="4801538" name="Rectangle 2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827088" y="1916113"/>
            <a:ext cx="1223962" cy="3744912"/>
          </a:xfrm>
          <a:solidFill>
            <a:srgbClr val="99CC00"/>
          </a:solidFill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36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了解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36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团队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36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发展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36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适应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36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角色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36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变化</a:t>
            </a:r>
          </a:p>
        </p:txBody>
      </p:sp>
      <p:sp>
        <p:nvSpPr>
          <p:cNvPr id="4801539" name="AutoShape 3"/>
          <p:cNvSpPr>
            <a:spLocks noChangeArrowheads="1"/>
          </p:cNvSpPr>
          <p:nvPr/>
        </p:nvSpPr>
        <p:spPr bwMode="auto">
          <a:xfrm>
            <a:off x="2484438" y="3284538"/>
            <a:ext cx="719137" cy="649287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01540" name="AutoShape 4"/>
          <p:cNvSpPr>
            <a:spLocks noChangeArrowheads="1"/>
          </p:cNvSpPr>
          <p:nvPr/>
        </p:nvSpPr>
        <p:spPr bwMode="auto">
          <a:xfrm>
            <a:off x="3348038" y="1627188"/>
            <a:ext cx="5113337" cy="43942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361950">
              <a:lnSpc>
                <a:spcPct val="13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800" b="1">
                <a:solidFill>
                  <a:schemeClr val="tx2"/>
                </a:solidFill>
                <a:latin typeface="黑体" pitchFamily="49" charset="-122"/>
              </a:rPr>
              <a:t>一支团队在其生命周期中会成长并作阶段性的改变，发展过程可分为四个阶段：形成、蕴酿、就序、运作。在团队的发展时期，管理者的角色一定要随之发生变化。</a:t>
            </a:r>
          </a:p>
        </p:txBody>
      </p:sp>
      <p:sp>
        <p:nvSpPr>
          <p:cNvPr id="4801541" name="AutoShape 5"/>
          <p:cNvSpPr>
            <a:spLocks noChangeArrowheads="1"/>
          </p:cNvSpPr>
          <p:nvPr/>
        </p:nvSpPr>
        <p:spPr bwMode="gray">
          <a:xfrm>
            <a:off x="2339975" y="765175"/>
            <a:ext cx="3743325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663300"/>
                </a:solidFill>
              </a:rPr>
              <a:t>团队的发展阶段</a:t>
            </a:r>
          </a:p>
        </p:txBody>
      </p:sp>
      <p:sp>
        <p:nvSpPr>
          <p:cNvPr id="4801546" name="AutoShape 10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习惯六、统合综效</a:t>
            </a:r>
          </a:p>
        </p:txBody>
      </p:sp>
      <p:sp>
        <p:nvSpPr>
          <p:cNvPr id="4801547" name="WordArt 11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4076EB7-B4E8-44E5-8CFF-691F03C6CEE1}" type="slidenum">
              <a:rPr lang="en-US" altLang="zh-CN"/>
              <a:pPr/>
              <a:t>73</a:t>
            </a:fld>
            <a:endParaRPr lang="en-US" altLang="zh-CN"/>
          </a:p>
        </p:txBody>
      </p:sp>
      <p:sp>
        <p:nvSpPr>
          <p:cNvPr id="4802562" name="Rectangle 2"/>
          <p:cNvSpPr>
            <a:spLocks noChangeArrowheads="1"/>
          </p:cNvSpPr>
          <p:nvPr/>
        </p:nvSpPr>
        <p:spPr bwMode="auto">
          <a:xfrm>
            <a:off x="2193925" y="1916113"/>
            <a:ext cx="8651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1414"/>
                </a:solidFill>
                <a:latin typeface="黑体" pitchFamily="49" charset="-122"/>
              </a:rPr>
              <a:t>形成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1414"/>
                </a:solidFill>
                <a:latin typeface="黑体" pitchFamily="49" charset="-122"/>
              </a:rPr>
              <a:t>阶段</a:t>
            </a:r>
          </a:p>
        </p:txBody>
      </p:sp>
      <p:sp>
        <p:nvSpPr>
          <p:cNvPr id="4802563" name="AutoShape 3"/>
          <p:cNvSpPr>
            <a:spLocks noChangeArrowheads="1"/>
          </p:cNvSpPr>
          <p:nvPr/>
        </p:nvSpPr>
        <p:spPr bwMode="auto">
          <a:xfrm>
            <a:off x="3059113" y="1989138"/>
            <a:ext cx="3362325" cy="730250"/>
          </a:xfrm>
          <a:prstGeom prst="roundRect">
            <a:avLst>
              <a:gd name="adj" fmla="val 16667"/>
            </a:avLst>
          </a:prstGeom>
          <a:solidFill>
            <a:srgbClr val="C5FFC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1414"/>
                </a:solidFill>
                <a:latin typeface="黑体" pitchFamily="49" charset="-122"/>
              </a:rPr>
              <a:t>成员对自己的角色，游戏则规及未来的期待还很模糊</a:t>
            </a:r>
          </a:p>
        </p:txBody>
      </p:sp>
      <p:sp>
        <p:nvSpPr>
          <p:cNvPr id="4802564" name="AutoShape 4"/>
          <p:cNvSpPr>
            <a:spLocks noChangeArrowheads="1"/>
          </p:cNvSpPr>
          <p:nvPr/>
        </p:nvSpPr>
        <p:spPr bwMode="auto">
          <a:xfrm rot="10746478">
            <a:off x="4730750" y="2703513"/>
            <a:ext cx="233363" cy="288925"/>
          </a:xfrm>
          <a:prstGeom prst="upArrow">
            <a:avLst>
              <a:gd name="adj1" fmla="val 50000"/>
              <a:gd name="adj2" fmla="val 30952"/>
            </a:avLst>
          </a:prstGeom>
          <a:solidFill>
            <a:srgbClr val="FC1E5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02565" name="AutoShape 5"/>
          <p:cNvSpPr>
            <a:spLocks noChangeArrowheads="1"/>
          </p:cNvSpPr>
          <p:nvPr/>
        </p:nvSpPr>
        <p:spPr bwMode="auto">
          <a:xfrm>
            <a:off x="3059113" y="2992438"/>
            <a:ext cx="3362325" cy="730250"/>
          </a:xfrm>
          <a:prstGeom prst="roundRect">
            <a:avLst>
              <a:gd name="adj" fmla="val 16667"/>
            </a:avLst>
          </a:prstGeom>
          <a:solidFill>
            <a:srgbClr val="C5FFC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1414"/>
                </a:solidFill>
                <a:latin typeface="黑体" pitchFamily="49" charset="-122"/>
              </a:rPr>
              <a:t>成员之间对目标的看法发生冲突并进行人身攻击</a:t>
            </a:r>
          </a:p>
        </p:txBody>
      </p:sp>
      <p:sp>
        <p:nvSpPr>
          <p:cNvPr id="4802566" name="AutoShape 6"/>
          <p:cNvSpPr>
            <a:spLocks noChangeArrowheads="1"/>
          </p:cNvSpPr>
          <p:nvPr/>
        </p:nvSpPr>
        <p:spPr bwMode="auto">
          <a:xfrm>
            <a:off x="3059113" y="4087813"/>
            <a:ext cx="3362325" cy="730250"/>
          </a:xfrm>
          <a:prstGeom prst="roundRect">
            <a:avLst>
              <a:gd name="adj" fmla="val 16667"/>
            </a:avLst>
          </a:prstGeom>
          <a:solidFill>
            <a:srgbClr val="C5FFC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1414"/>
                </a:solidFill>
                <a:latin typeface="黑体" pitchFamily="49" charset="-122"/>
              </a:rPr>
              <a:t>各成员对工作风格达成共识并建立制度</a:t>
            </a:r>
          </a:p>
        </p:txBody>
      </p:sp>
      <p:sp>
        <p:nvSpPr>
          <p:cNvPr id="4802567" name="AutoShape 7"/>
          <p:cNvSpPr>
            <a:spLocks noChangeArrowheads="1"/>
          </p:cNvSpPr>
          <p:nvPr/>
        </p:nvSpPr>
        <p:spPr bwMode="auto">
          <a:xfrm>
            <a:off x="3059113" y="5183188"/>
            <a:ext cx="3362325" cy="730250"/>
          </a:xfrm>
          <a:prstGeom prst="roundRect">
            <a:avLst>
              <a:gd name="adj" fmla="val 16667"/>
            </a:avLst>
          </a:prstGeom>
          <a:solidFill>
            <a:srgbClr val="C5FFC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1414"/>
                </a:solidFill>
                <a:latin typeface="黑体" pitchFamily="49" charset="-122"/>
              </a:rPr>
              <a:t>团队成员正面</a:t>
            </a:r>
            <a:r>
              <a:rPr lang="zh-CN" altLang="en-US" sz="2000">
                <a:latin typeface="黑体" pitchFamily="49" charset="-122"/>
              </a:rPr>
              <a:t>、</a:t>
            </a:r>
            <a:r>
              <a:rPr lang="zh-CN" altLang="en-US" sz="2000">
                <a:solidFill>
                  <a:srgbClr val="001414"/>
                </a:solidFill>
                <a:latin typeface="黑体" pitchFamily="49" charset="-122"/>
              </a:rPr>
              <a:t> 积极</a:t>
            </a:r>
            <a:r>
              <a:rPr lang="zh-CN" altLang="en-US" sz="2000">
                <a:latin typeface="黑体" pitchFamily="49" charset="-122"/>
              </a:rPr>
              <a:t>、</a:t>
            </a:r>
            <a:r>
              <a:rPr lang="zh-CN" altLang="en-US" sz="2000">
                <a:solidFill>
                  <a:srgbClr val="001414"/>
                </a:solidFill>
                <a:latin typeface="黑体" pitchFamily="49" charset="-122"/>
              </a:rPr>
              <a:t>有创意及有价值地合作</a:t>
            </a:r>
          </a:p>
        </p:txBody>
      </p:sp>
      <p:sp>
        <p:nvSpPr>
          <p:cNvPr id="4802568" name="AutoShape 8"/>
          <p:cNvSpPr>
            <a:spLocks noChangeArrowheads="1"/>
          </p:cNvSpPr>
          <p:nvPr/>
        </p:nvSpPr>
        <p:spPr bwMode="auto">
          <a:xfrm rot="10746478">
            <a:off x="4730750" y="3798888"/>
            <a:ext cx="233363" cy="288925"/>
          </a:xfrm>
          <a:prstGeom prst="upArrow">
            <a:avLst>
              <a:gd name="adj1" fmla="val 50000"/>
              <a:gd name="adj2" fmla="val 30952"/>
            </a:avLst>
          </a:prstGeom>
          <a:solidFill>
            <a:srgbClr val="FC1E5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02569" name="AutoShape 9"/>
          <p:cNvSpPr>
            <a:spLocks noChangeArrowheads="1"/>
          </p:cNvSpPr>
          <p:nvPr/>
        </p:nvSpPr>
        <p:spPr bwMode="auto">
          <a:xfrm rot="10746478">
            <a:off x="4730750" y="4894263"/>
            <a:ext cx="233363" cy="288925"/>
          </a:xfrm>
          <a:prstGeom prst="upArrow">
            <a:avLst>
              <a:gd name="adj1" fmla="val 50000"/>
              <a:gd name="adj2" fmla="val 30952"/>
            </a:avLst>
          </a:prstGeom>
          <a:solidFill>
            <a:srgbClr val="FC1E5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02570" name="Rectangle 10"/>
          <p:cNvSpPr>
            <a:spLocks noChangeArrowheads="1"/>
          </p:cNvSpPr>
          <p:nvPr/>
        </p:nvSpPr>
        <p:spPr bwMode="auto">
          <a:xfrm>
            <a:off x="2193925" y="2924175"/>
            <a:ext cx="10080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1414"/>
                </a:solidFill>
                <a:latin typeface="黑体" pitchFamily="49" charset="-122"/>
              </a:rPr>
              <a:t>蕴酿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1414"/>
                </a:solidFill>
                <a:latin typeface="黑体" pitchFamily="49" charset="-122"/>
              </a:rPr>
              <a:t>阶段</a:t>
            </a:r>
          </a:p>
        </p:txBody>
      </p:sp>
      <p:sp>
        <p:nvSpPr>
          <p:cNvPr id="4802571" name="Rectangle 11"/>
          <p:cNvSpPr>
            <a:spLocks noChangeArrowheads="1"/>
          </p:cNvSpPr>
          <p:nvPr/>
        </p:nvSpPr>
        <p:spPr bwMode="auto">
          <a:xfrm>
            <a:off x="2195513" y="4003675"/>
            <a:ext cx="10080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1414"/>
                </a:solidFill>
                <a:latin typeface="黑体" pitchFamily="49" charset="-122"/>
              </a:rPr>
              <a:t>就序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1414"/>
                </a:solidFill>
                <a:latin typeface="黑体" pitchFamily="49" charset="-122"/>
              </a:rPr>
              <a:t>阶段</a:t>
            </a:r>
          </a:p>
        </p:txBody>
      </p:sp>
      <p:sp>
        <p:nvSpPr>
          <p:cNvPr id="4802572" name="Rectangle 12"/>
          <p:cNvSpPr>
            <a:spLocks noChangeArrowheads="1"/>
          </p:cNvSpPr>
          <p:nvPr/>
        </p:nvSpPr>
        <p:spPr bwMode="auto">
          <a:xfrm>
            <a:off x="2195513" y="5084763"/>
            <a:ext cx="10080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1414"/>
                </a:solidFill>
                <a:latin typeface="黑体" pitchFamily="49" charset="-122"/>
              </a:rPr>
              <a:t>运作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1414"/>
                </a:solidFill>
                <a:latin typeface="黑体" pitchFamily="49" charset="-122"/>
              </a:rPr>
              <a:t>阶段</a:t>
            </a:r>
          </a:p>
        </p:txBody>
      </p:sp>
      <p:sp>
        <p:nvSpPr>
          <p:cNvPr id="4802573" name="Rectangle 13"/>
          <p:cNvSpPr>
            <a:spLocks noChangeArrowheads="1"/>
          </p:cNvSpPr>
          <p:nvPr/>
        </p:nvSpPr>
        <p:spPr bwMode="auto">
          <a:xfrm>
            <a:off x="3708400" y="1125538"/>
            <a:ext cx="23177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1414"/>
                </a:solidFill>
                <a:latin typeface="黑体" pitchFamily="49" charset="-122"/>
              </a:rPr>
              <a:t>各阶段的特征</a:t>
            </a:r>
          </a:p>
        </p:txBody>
      </p:sp>
      <p:sp>
        <p:nvSpPr>
          <p:cNvPr id="4802574" name="Oval 14" descr="信纸"/>
          <p:cNvSpPr>
            <a:spLocks noChangeArrowheads="1"/>
          </p:cNvSpPr>
          <p:nvPr/>
        </p:nvSpPr>
        <p:spPr bwMode="auto">
          <a:xfrm>
            <a:off x="6835775" y="1916113"/>
            <a:ext cx="2025650" cy="104775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0" tIns="0" rIns="0" bIns="0" anchor="ctr"/>
          <a:lstStyle/>
          <a:p>
            <a:pPr algn="ctr">
              <a:buFont typeface="Wingdings" pitchFamily="2" charset="2"/>
              <a:buNone/>
            </a:pPr>
            <a:r>
              <a:rPr lang="zh-CN" altLang="en-US" sz="2400">
                <a:solidFill>
                  <a:srgbClr val="000066"/>
                </a:solidFill>
                <a:latin typeface="黑体" pitchFamily="49" charset="-122"/>
              </a:rPr>
              <a:t>利用讨论</a:t>
            </a:r>
          </a:p>
          <a:p>
            <a:pPr algn="ctr">
              <a:buFont typeface="Wingdings" pitchFamily="2" charset="2"/>
              <a:buNone/>
            </a:pPr>
            <a:r>
              <a:rPr lang="zh-CN" altLang="en-US" sz="2400">
                <a:solidFill>
                  <a:srgbClr val="000066"/>
                </a:solidFill>
                <a:latin typeface="黑体" pitchFamily="49" charset="-122"/>
              </a:rPr>
              <a:t>促进合作</a:t>
            </a:r>
          </a:p>
        </p:txBody>
      </p:sp>
      <p:sp>
        <p:nvSpPr>
          <p:cNvPr id="4802575" name="Oval 15" descr="信纸"/>
          <p:cNvSpPr>
            <a:spLocks noChangeArrowheads="1"/>
          </p:cNvSpPr>
          <p:nvPr/>
        </p:nvSpPr>
        <p:spPr bwMode="auto">
          <a:xfrm>
            <a:off x="6835775" y="2963863"/>
            <a:ext cx="2025650" cy="104616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0" tIns="0" rIns="0" bIns="0" anchor="ctr"/>
          <a:lstStyle/>
          <a:p>
            <a:pPr algn="ctr">
              <a:buFont typeface="Wingdings" pitchFamily="2" charset="2"/>
              <a:buNone/>
            </a:pPr>
            <a:r>
              <a:rPr lang="zh-CN" altLang="en-US" sz="2400">
                <a:solidFill>
                  <a:srgbClr val="000066"/>
                </a:solidFill>
                <a:latin typeface="黑体" pitchFamily="49" charset="-122"/>
              </a:rPr>
              <a:t>确立威信</a:t>
            </a:r>
          </a:p>
          <a:p>
            <a:pPr algn="ctr">
              <a:buFont typeface="Wingdings" pitchFamily="2" charset="2"/>
              <a:buNone/>
            </a:pPr>
            <a:r>
              <a:rPr lang="zh-CN" altLang="en-US" sz="2400">
                <a:solidFill>
                  <a:srgbClr val="000066"/>
                </a:solidFill>
                <a:latin typeface="黑体" pitchFamily="49" charset="-122"/>
              </a:rPr>
              <a:t>化解冲突</a:t>
            </a:r>
          </a:p>
        </p:txBody>
      </p:sp>
      <p:sp>
        <p:nvSpPr>
          <p:cNvPr id="4802576" name="Oval 16" descr="信纸"/>
          <p:cNvSpPr>
            <a:spLocks noChangeArrowheads="1"/>
          </p:cNvSpPr>
          <p:nvPr/>
        </p:nvSpPr>
        <p:spPr bwMode="auto">
          <a:xfrm>
            <a:off x="6835775" y="3998913"/>
            <a:ext cx="2025650" cy="104616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0" tIns="0" rIns="0" bIns="0" anchor="ctr"/>
          <a:lstStyle/>
          <a:p>
            <a:pPr algn="ctr">
              <a:buFont typeface="Wingdings" pitchFamily="2" charset="2"/>
              <a:buNone/>
            </a:pPr>
            <a:r>
              <a:rPr lang="zh-CN" altLang="en-US" sz="2400">
                <a:solidFill>
                  <a:srgbClr val="000066"/>
                </a:solidFill>
                <a:latin typeface="黑体" pitchFamily="49" charset="-122"/>
              </a:rPr>
              <a:t>鼓励创意</a:t>
            </a:r>
          </a:p>
          <a:p>
            <a:pPr algn="ctr">
              <a:buFont typeface="Wingdings" pitchFamily="2" charset="2"/>
              <a:buNone/>
            </a:pPr>
            <a:r>
              <a:rPr lang="zh-CN" altLang="en-US" sz="2400">
                <a:solidFill>
                  <a:srgbClr val="000066"/>
                </a:solidFill>
                <a:latin typeface="黑体" pitchFamily="49" charset="-122"/>
              </a:rPr>
              <a:t>建立信任</a:t>
            </a:r>
          </a:p>
        </p:txBody>
      </p:sp>
      <p:sp>
        <p:nvSpPr>
          <p:cNvPr id="4802577" name="Oval 17" descr="信纸"/>
          <p:cNvSpPr>
            <a:spLocks noChangeArrowheads="1"/>
          </p:cNvSpPr>
          <p:nvPr/>
        </p:nvSpPr>
        <p:spPr bwMode="auto">
          <a:xfrm>
            <a:off x="6804025" y="5045075"/>
            <a:ext cx="2025650" cy="104775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0" tIns="0" rIns="0" bIns="0" anchor="ctr"/>
          <a:lstStyle/>
          <a:p>
            <a:pPr algn="ctr">
              <a:buFont typeface="Wingdings" pitchFamily="2" charset="2"/>
              <a:buNone/>
            </a:pPr>
            <a:r>
              <a:rPr lang="zh-CN" altLang="en-US" sz="2400">
                <a:solidFill>
                  <a:srgbClr val="000066"/>
                </a:solidFill>
                <a:latin typeface="黑体" pitchFamily="49" charset="-122"/>
              </a:rPr>
              <a:t>允许成员</a:t>
            </a:r>
          </a:p>
          <a:p>
            <a:pPr algn="ctr">
              <a:buFont typeface="Wingdings" pitchFamily="2" charset="2"/>
              <a:buNone/>
            </a:pPr>
            <a:r>
              <a:rPr lang="zh-CN" altLang="en-US" sz="2400">
                <a:solidFill>
                  <a:srgbClr val="000066"/>
                </a:solidFill>
                <a:latin typeface="黑体" pitchFamily="49" charset="-122"/>
              </a:rPr>
              <a:t>自发行动</a:t>
            </a:r>
          </a:p>
        </p:txBody>
      </p:sp>
      <p:sp>
        <p:nvSpPr>
          <p:cNvPr id="4802578" name="AutoShape 18"/>
          <p:cNvSpPr>
            <a:spLocks noChangeArrowheads="1"/>
          </p:cNvSpPr>
          <p:nvPr/>
        </p:nvSpPr>
        <p:spPr bwMode="auto">
          <a:xfrm>
            <a:off x="6443663" y="2205038"/>
            <a:ext cx="381000" cy="28575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02579" name="AutoShape 19"/>
          <p:cNvSpPr>
            <a:spLocks noChangeArrowheads="1"/>
          </p:cNvSpPr>
          <p:nvPr/>
        </p:nvSpPr>
        <p:spPr bwMode="auto">
          <a:xfrm>
            <a:off x="6443663" y="3254375"/>
            <a:ext cx="381000" cy="28575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02580" name="AutoShape 20"/>
          <p:cNvSpPr>
            <a:spLocks noChangeArrowheads="1"/>
          </p:cNvSpPr>
          <p:nvPr/>
        </p:nvSpPr>
        <p:spPr bwMode="auto">
          <a:xfrm>
            <a:off x="6443663" y="4398963"/>
            <a:ext cx="381000" cy="28575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02581" name="AutoShape 21"/>
          <p:cNvSpPr>
            <a:spLocks noChangeArrowheads="1"/>
          </p:cNvSpPr>
          <p:nvPr/>
        </p:nvSpPr>
        <p:spPr bwMode="auto">
          <a:xfrm>
            <a:off x="6443663" y="5448300"/>
            <a:ext cx="381000" cy="28575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02582" name="Rectangle 22"/>
          <p:cNvSpPr>
            <a:spLocks noChangeArrowheads="1"/>
          </p:cNvSpPr>
          <p:nvPr/>
        </p:nvSpPr>
        <p:spPr bwMode="auto">
          <a:xfrm>
            <a:off x="7019925" y="1125538"/>
            <a:ext cx="16065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1414"/>
                </a:solidFill>
                <a:latin typeface="黑体" pitchFamily="49" charset="-122"/>
              </a:rPr>
              <a:t>解决方案</a:t>
            </a:r>
          </a:p>
        </p:txBody>
      </p:sp>
      <p:sp>
        <p:nvSpPr>
          <p:cNvPr id="4802583" name="Rectangle 23"/>
          <p:cNvSpPr>
            <a:spLocks noChangeArrowheads="1"/>
          </p:cNvSpPr>
          <p:nvPr/>
        </p:nvSpPr>
        <p:spPr bwMode="auto">
          <a:xfrm>
            <a:off x="339725" y="941388"/>
            <a:ext cx="23177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66FF"/>
                </a:solidFill>
                <a:latin typeface="黑体" pitchFamily="49" charset="-122"/>
              </a:rPr>
              <a:t>管理者在各阶段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66FF"/>
                </a:solidFill>
                <a:latin typeface="黑体" pitchFamily="49" charset="-122"/>
              </a:rPr>
              <a:t>所扮演的角色</a:t>
            </a:r>
          </a:p>
        </p:txBody>
      </p:sp>
      <p:sp>
        <p:nvSpPr>
          <p:cNvPr id="4802584" name="AutoShape 24"/>
          <p:cNvSpPr>
            <a:spLocks noChangeArrowheads="1"/>
          </p:cNvSpPr>
          <p:nvPr/>
        </p:nvSpPr>
        <p:spPr bwMode="auto">
          <a:xfrm>
            <a:off x="460375" y="2603500"/>
            <a:ext cx="1981200" cy="533400"/>
          </a:xfrm>
          <a:prstGeom prst="homePlate">
            <a:avLst>
              <a:gd name="adj" fmla="val 92857"/>
            </a:avLst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02585" name="AutoShape 25" descr="蓝色砂纸"/>
          <p:cNvSpPr>
            <a:spLocks noChangeArrowheads="1"/>
          </p:cNvSpPr>
          <p:nvPr/>
        </p:nvSpPr>
        <p:spPr bwMode="auto">
          <a:xfrm>
            <a:off x="250825" y="2928938"/>
            <a:ext cx="1928813" cy="731837"/>
          </a:xfrm>
          <a:prstGeom prst="homePlate">
            <a:avLst>
              <a:gd name="adj" fmla="val 65889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buFont typeface="Wingdings" pitchFamily="2" charset="2"/>
              <a:buNone/>
            </a:pPr>
            <a:r>
              <a:rPr lang="zh-CN" altLang="en-US">
                <a:solidFill>
                  <a:srgbClr val="000000"/>
                </a:solidFill>
                <a:latin typeface="黑体" pitchFamily="49" charset="-122"/>
              </a:rPr>
              <a:t>解决问题</a:t>
            </a:r>
          </a:p>
          <a:p>
            <a:pPr algn="ctr">
              <a:buFont typeface="Wingdings" pitchFamily="2" charset="2"/>
              <a:buNone/>
            </a:pPr>
            <a:r>
              <a:rPr lang="zh-CN" altLang="en-US">
                <a:solidFill>
                  <a:srgbClr val="000000"/>
                </a:solidFill>
                <a:latin typeface="黑体" pitchFamily="49" charset="-122"/>
              </a:rPr>
              <a:t>者</a:t>
            </a:r>
            <a:r>
              <a:rPr lang="en-US" altLang="zh-CN">
                <a:solidFill>
                  <a:srgbClr val="000000"/>
                </a:solidFill>
                <a:latin typeface="黑体" pitchFamily="49" charset="-122"/>
              </a:rPr>
              <a:t>(</a:t>
            </a:r>
            <a:r>
              <a:rPr lang="zh-CN" altLang="en-US">
                <a:solidFill>
                  <a:srgbClr val="000000"/>
                </a:solidFill>
                <a:latin typeface="黑体" pitchFamily="49" charset="-122"/>
              </a:rPr>
              <a:t>顾问</a:t>
            </a:r>
            <a:r>
              <a:rPr lang="en-US" altLang="zh-CN">
                <a:solidFill>
                  <a:srgbClr val="000000"/>
                </a:solidFill>
                <a:latin typeface="黑体" pitchFamily="49" charset="-122"/>
              </a:rPr>
              <a:t>)</a:t>
            </a:r>
          </a:p>
        </p:txBody>
      </p:sp>
      <p:sp>
        <p:nvSpPr>
          <p:cNvPr id="4802586" name="AutoShape 26" descr="蓝色砂纸"/>
          <p:cNvSpPr>
            <a:spLocks noChangeArrowheads="1"/>
          </p:cNvSpPr>
          <p:nvPr/>
        </p:nvSpPr>
        <p:spPr bwMode="auto">
          <a:xfrm>
            <a:off x="250825" y="4035425"/>
            <a:ext cx="1928813" cy="730250"/>
          </a:xfrm>
          <a:prstGeom prst="homePlate">
            <a:avLst>
              <a:gd name="adj" fmla="val 66033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buFont typeface="Wingdings" pitchFamily="2" charset="2"/>
              <a:buNone/>
            </a:pPr>
            <a:r>
              <a:rPr lang="zh-CN" altLang="en-US">
                <a:solidFill>
                  <a:srgbClr val="000000"/>
                </a:solidFill>
                <a:latin typeface="黑体" pitchFamily="49" charset="-122"/>
              </a:rPr>
              <a:t>启发性</a:t>
            </a:r>
          </a:p>
          <a:p>
            <a:pPr algn="ctr">
              <a:buFont typeface="Wingdings" pitchFamily="2" charset="2"/>
              <a:buNone/>
            </a:pPr>
            <a:r>
              <a:rPr lang="zh-CN" altLang="en-US">
                <a:solidFill>
                  <a:srgbClr val="000000"/>
                </a:solidFill>
                <a:latin typeface="黑体" pitchFamily="49" charset="-122"/>
              </a:rPr>
              <a:t>领导者</a:t>
            </a:r>
          </a:p>
        </p:txBody>
      </p:sp>
      <p:sp>
        <p:nvSpPr>
          <p:cNvPr id="4802587" name="AutoShape 27" descr="蓝色砂纸"/>
          <p:cNvSpPr>
            <a:spLocks noChangeArrowheads="1"/>
          </p:cNvSpPr>
          <p:nvPr/>
        </p:nvSpPr>
        <p:spPr bwMode="auto">
          <a:xfrm>
            <a:off x="250825" y="5145088"/>
            <a:ext cx="1928813" cy="731837"/>
          </a:xfrm>
          <a:prstGeom prst="homePlate">
            <a:avLst>
              <a:gd name="adj" fmla="val 65889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buFont typeface="Wingdings" pitchFamily="2" charset="2"/>
              <a:buNone/>
            </a:pPr>
            <a:r>
              <a:rPr lang="zh-CN" altLang="en-US">
                <a:solidFill>
                  <a:srgbClr val="000000"/>
                </a:solidFill>
                <a:latin typeface="黑体" pitchFamily="49" charset="-122"/>
              </a:rPr>
              <a:t>成为</a:t>
            </a:r>
          </a:p>
          <a:p>
            <a:pPr algn="ctr">
              <a:buFont typeface="Wingdings" pitchFamily="2" charset="2"/>
              <a:buNone/>
            </a:pPr>
            <a:r>
              <a:rPr lang="zh-CN" altLang="en-US">
                <a:solidFill>
                  <a:srgbClr val="000000"/>
                </a:solidFill>
                <a:latin typeface="黑体" pitchFamily="49" charset="-122"/>
              </a:rPr>
              <a:t>辅助者</a:t>
            </a:r>
          </a:p>
        </p:txBody>
      </p:sp>
      <p:sp>
        <p:nvSpPr>
          <p:cNvPr id="4802588" name="AutoShape 28" descr="蓝色砂纸"/>
          <p:cNvSpPr>
            <a:spLocks noChangeArrowheads="1"/>
          </p:cNvSpPr>
          <p:nvPr/>
        </p:nvSpPr>
        <p:spPr bwMode="auto">
          <a:xfrm>
            <a:off x="250825" y="1916113"/>
            <a:ext cx="1928813" cy="731837"/>
          </a:xfrm>
          <a:prstGeom prst="homePlate">
            <a:avLst>
              <a:gd name="adj" fmla="val 65889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buFont typeface="Wingdings" pitchFamily="2" charset="2"/>
              <a:buNone/>
            </a:pPr>
            <a:r>
              <a:rPr lang="zh-CN" altLang="en-US">
                <a:solidFill>
                  <a:srgbClr val="000000"/>
                </a:solidFill>
                <a:latin typeface="黑体" pitchFamily="49" charset="-122"/>
              </a:rPr>
              <a:t>团队的</a:t>
            </a:r>
          </a:p>
          <a:p>
            <a:pPr algn="ctr">
              <a:buFont typeface="Wingdings" pitchFamily="2" charset="2"/>
              <a:buNone/>
            </a:pPr>
            <a:r>
              <a:rPr lang="zh-CN" altLang="en-US">
                <a:solidFill>
                  <a:srgbClr val="000000"/>
                </a:solidFill>
                <a:latin typeface="黑体" pitchFamily="49" charset="-122"/>
              </a:rPr>
              <a:t>组织者</a:t>
            </a:r>
          </a:p>
        </p:txBody>
      </p:sp>
      <p:sp>
        <p:nvSpPr>
          <p:cNvPr id="4802593" name="AutoShape 33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习惯六、统合综效</a:t>
            </a:r>
          </a:p>
        </p:txBody>
      </p:sp>
      <p:sp>
        <p:nvSpPr>
          <p:cNvPr id="4802594" name="WordArt 34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4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4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02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02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02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02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02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02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02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02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02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02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02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02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02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802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802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802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562" grpId="0"/>
      <p:bldP spid="4802563" grpId="0" animBg="1"/>
      <p:bldP spid="4802565" grpId="0" animBg="1"/>
      <p:bldP spid="4802566" grpId="0" animBg="1"/>
      <p:bldP spid="4802567" grpId="0" animBg="1"/>
      <p:bldP spid="4802570" grpId="0"/>
      <p:bldP spid="4802571" grpId="0"/>
      <p:bldP spid="4802572" grpId="0"/>
      <p:bldP spid="4802574" grpId="0" animBg="1"/>
      <p:bldP spid="4802575" grpId="0" animBg="1"/>
      <p:bldP spid="4802576" grpId="0" animBg="1"/>
      <p:bldP spid="4802577" grpId="0" animBg="1"/>
      <p:bldP spid="4802578" grpId="0" animBg="1"/>
      <p:bldP spid="4802579" grpId="0" animBg="1"/>
      <p:bldP spid="4802580" grpId="0" animBg="1"/>
      <p:bldP spid="4802581" grpId="0" animBg="1"/>
      <p:bldP spid="4802585" grpId="0" animBg="1"/>
      <p:bldP spid="4802586" grpId="0" animBg="1"/>
      <p:bldP spid="4802587" grpId="0" animBg="1"/>
      <p:bldP spid="480258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E6E10B-F5E2-4EE8-A29A-00188BD37BCF}" type="slidenum">
              <a:rPr lang="en-US" altLang="zh-CN"/>
              <a:pPr/>
              <a:t>74</a:t>
            </a:fld>
            <a:endParaRPr lang="en-US" altLang="zh-CN"/>
          </a:p>
        </p:txBody>
      </p:sp>
      <p:sp>
        <p:nvSpPr>
          <p:cNvPr id="4909058" name="AutoShape 2"/>
          <p:cNvSpPr>
            <a:spLocks noChangeArrowheads="1"/>
          </p:cNvSpPr>
          <p:nvPr>
            <p:ph type="title"/>
          </p:nvPr>
        </p:nvSpPr>
        <p:spPr bwMode="gray">
          <a:xfrm>
            <a:off x="1835150" y="765175"/>
            <a:ext cx="5781675" cy="5810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/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/>
          <a:lstStyle/>
          <a:p>
            <a:r>
              <a:rPr lang="zh-CN" altLang="en-US" sz="3200" b="1">
                <a:solidFill>
                  <a:srgbClr val="663300"/>
                </a:solidFill>
                <a:ea typeface="黑体" pitchFamily="49" charset="-122"/>
              </a:rPr>
              <a:t>统 合 综 效 的 流 程</a:t>
            </a:r>
          </a:p>
        </p:txBody>
      </p:sp>
      <p:sp>
        <p:nvSpPr>
          <p:cNvPr id="4909059" name="Rectangle 3"/>
          <p:cNvSpPr>
            <a:spLocks noChangeArrowheads="1"/>
          </p:cNvSpPr>
          <p:nvPr/>
        </p:nvSpPr>
        <p:spPr bwMode="auto">
          <a:xfrm>
            <a:off x="619125" y="2289175"/>
            <a:ext cx="2093913" cy="3392488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342900" indent="-342900" algn="ctr"/>
            <a:endParaRPr lang="zh-CN" altLang="zh-CN" sz="2800">
              <a:solidFill>
                <a:schemeClr val="hlink"/>
              </a:solidFill>
              <a:ea typeface="宋体" pitchFamily="2" charset="-122"/>
            </a:endParaRPr>
          </a:p>
        </p:txBody>
      </p:sp>
      <p:sp>
        <p:nvSpPr>
          <p:cNvPr id="4909060" name="AutoShape 4"/>
          <p:cNvSpPr>
            <a:spLocks noChangeArrowheads="1"/>
          </p:cNvSpPr>
          <p:nvPr/>
        </p:nvSpPr>
        <p:spPr bwMode="auto">
          <a:xfrm>
            <a:off x="3503613" y="1989138"/>
            <a:ext cx="2209800" cy="403225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342900" indent="-342900" algn="ctr"/>
            <a:endParaRPr lang="zh-CN" altLang="zh-CN" sz="2800">
              <a:ea typeface="宋体" pitchFamily="2" charset="-122"/>
            </a:endParaRPr>
          </a:p>
        </p:txBody>
      </p:sp>
      <p:sp>
        <p:nvSpPr>
          <p:cNvPr id="4909061" name="Oval 5"/>
          <p:cNvSpPr>
            <a:spLocks noChangeArrowheads="1"/>
          </p:cNvSpPr>
          <p:nvPr/>
        </p:nvSpPr>
        <p:spPr bwMode="auto">
          <a:xfrm>
            <a:off x="6235700" y="2073275"/>
            <a:ext cx="2081213" cy="353536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09062" name="Text Box 6"/>
          <p:cNvSpPr txBox="1">
            <a:spLocks noChangeArrowheads="1"/>
          </p:cNvSpPr>
          <p:nvPr/>
        </p:nvSpPr>
        <p:spPr bwMode="auto">
          <a:xfrm>
            <a:off x="835025" y="3008313"/>
            <a:ext cx="1676400" cy="204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问题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 或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机会</a:t>
            </a:r>
            <a:endParaRPr lang="zh-CN" altLang="en-US" sz="3200">
              <a:solidFill>
                <a:srgbClr val="FF33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909063" name="Text Box 7"/>
          <p:cNvSpPr txBox="1">
            <a:spLocks noChangeArrowheads="1"/>
          </p:cNvSpPr>
          <p:nvPr/>
        </p:nvSpPr>
        <p:spPr bwMode="auto">
          <a:xfrm>
            <a:off x="3427413" y="3070225"/>
            <a:ext cx="21336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256128"/>
                </a:solidFill>
                <a:latin typeface="宋体" pitchFamily="2" charset="-122"/>
                <a:ea typeface="宋体" pitchFamily="2" charset="-122"/>
              </a:rPr>
              <a:t>统合综效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256128"/>
                </a:solidFill>
                <a:latin typeface="宋体" pitchFamily="2" charset="-122"/>
                <a:ea typeface="宋体" pitchFamily="2" charset="-122"/>
              </a:rPr>
              <a:t>习惯</a:t>
            </a:r>
            <a:r>
              <a:rPr lang="en-US" altLang="zh-CN" sz="2800" b="1">
                <a:solidFill>
                  <a:srgbClr val="256128"/>
                </a:solidFill>
                <a:latin typeface="宋体" pitchFamily="2" charset="-122"/>
                <a:ea typeface="宋体" pitchFamily="2" charset="-122"/>
              </a:rPr>
              <a:t>4,5</a:t>
            </a:r>
            <a:r>
              <a:rPr lang="zh-CN" altLang="en-US" sz="2800" b="1">
                <a:solidFill>
                  <a:srgbClr val="256128"/>
                </a:solidFill>
                <a:latin typeface="宋体" pitchFamily="2" charset="-122"/>
                <a:ea typeface="宋体" pitchFamily="2" charset="-122"/>
              </a:rPr>
              <a:t>及</a:t>
            </a:r>
            <a:r>
              <a:rPr lang="en-US" altLang="zh-CN" sz="2800" b="1">
                <a:solidFill>
                  <a:srgbClr val="256128"/>
                </a:solidFill>
                <a:latin typeface="宋体" pitchFamily="2" charset="-122"/>
                <a:ea typeface="宋体" pitchFamily="2" charset="-122"/>
              </a:rPr>
              <a:t>6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256128"/>
                </a:solidFill>
                <a:latin typeface="宋体" pitchFamily="2" charset="-122"/>
                <a:ea typeface="宋体" pitchFamily="2" charset="-122"/>
              </a:rPr>
              <a:t>行动及流程</a:t>
            </a:r>
          </a:p>
        </p:txBody>
      </p:sp>
      <p:sp>
        <p:nvSpPr>
          <p:cNvPr id="4909064" name="Text Box 8"/>
          <p:cNvSpPr txBox="1">
            <a:spLocks noChangeArrowheads="1"/>
          </p:cNvSpPr>
          <p:nvPr/>
        </p:nvSpPr>
        <p:spPr bwMode="auto">
          <a:xfrm>
            <a:off x="6399213" y="3132138"/>
            <a:ext cx="1905000" cy="204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统合综效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3200" b="1">
              <a:solidFill>
                <a:schemeClr val="bg1"/>
              </a:solidFill>
              <a:latin typeface="Times New Roman" pitchFamily="18" charset="0"/>
              <a:ea typeface="宋体" pitchFamily="2" charset="-122"/>
            </a:endParaRP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结果</a:t>
            </a:r>
          </a:p>
        </p:txBody>
      </p:sp>
      <p:sp>
        <p:nvSpPr>
          <p:cNvPr id="4909066" name="AutoShape 10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习惯六、统合综效</a:t>
            </a:r>
          </a:p>
        </p:txBody>
      </p:sp>
      <p:sp>
        <p:nvSpPr>
          <p:cNvPr id="4909067" name="WordArt 11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B138D6-0C1C-4CE0-845B-D275D8EACA3A}" type="slidenum">
              <a:rPr lang="en-US" altLang="zh-CN"/>
              <a:pPr/>
              <a:t>75</a:t>
            </a:fld>
            <a:endParaRPr lang="en-US" altLang="zh-CN"/>
          </a:p>
        </p:txBody>
      </p:sp>
      <p:sp>
        <p:nvSpPr>
          <p:cNvPr id="4823042" name="AutoShape 2"/>
          <p:cNvSpPr>
            <a:spLocks noChangeArrowheads="1"/>
          </p:cNvSpPr>
          <p:nvPr>
            <p:ph type="title"/>
          </p:nvPr>
        </p:nvSpPr>
        <p:spPr bwMode="gray">
          <a:xfrm>
            <a:off x="2843213" y="765175"/>
            <a:ext cx="3454400" cy="5762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/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/>
          <a:lstStyle/>
          <a:p>
            <a:pPr>
              <a:lnSpc>
                <a:spcPct val="90000"/>
              </a:lnSpc>
            </a:pPr>
            <a:r>
              <a:rPr lang="zh-CN" altLang="en-US" sz="3200" b="1">
                <a:solidFill>
                  <a:srgbClr val="000000"/>
                </a:solidFill>
                <a:ea typeface="黑体" pitchFamily="49" charset="-122"/>
              </a:rPr>
              <a:t>不断更新</a:t>
            </a:r>
            <a:endParaRPr lang="zh-CN" altLang="en-US" sz="3200" b="1">
              <a:solidFill>
                <a:srgbClr val="000000"/>
              </a:solidFill>
              <a:ea typeface="黑体" pitchFamily="49" charset="-122"/>
              <a:hlinkClick r:id="" action="ppaction://noaction"/>
            </a:endParaRPr>
          </a:p>
        </p:txBody>
      </p:sp>
      <p:sp>
        <p:nvSpPr>
          <p:cNvPr id="4823043" name="Text Box 3"/>
          <p:cNvSpPr txBox="1">
            <a:spLocks noChangeArrowheads="1"/>
          </p:cNvSpPr>
          <p:nvPr/>
        </p:nvSpPr>
        <p:spPr bwMode="auto">
          <a:xfrm>
            <a:off x="7632700" y="2649538"/>
            <a:ext cx="611188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0066"/>
                </a:solidFill>
                <a:latin typeface="Times New Roman" pitchFamily="18" charset="0"/>
                <a:ea typeface="宋体" pitchFamily="2" charset="-122"/>
              </a:rPr>
              <a:t>持 续 更 新 的 习 惯</a:t>
            </a:r>
          </a:p>
        </p:txBody>
      </p:sp>
      <p:sp>
        <p:nvSpPr>
          <p:cNvPr id="4823044" name="Text Box 4"/>
          <p:cNvSpPr txBox="1">
            <a:spLocks noChangeArrowheads="1"/>
          </p:cNvSpPr>
          <p:nvPr/>
        </p:nvSpPr>
        <p:spPr bwMode="auto">
          <a:xfrm>
            <a:off x="1042988" y="1700213"/>
            <a:ext cx="6629400" cy="436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人生最高明的投资策略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莫过于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生理，心智，心灵及社会情感方面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严格要求自己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从日积月累的进展中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不但拓展了自我成长空间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itchFamily="18" charset="0"/>
              </a:rPr>
              <a:t>也协助了他人成长</a:t>
            </a:r>
          </a:p>
        </p:txBody>
      </p:sp>
      <p:sp>
        <p:nvSpPr>
          <p:cNvPr id="4823048" name="AutoShape 8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习惯七、不断更新</a:t>
            </a:r>
          </a:p>
        </p:txBody>
      </p:sp>
      <p:sp>
        <p:nvSpPr>
          <p:cNvPr id="4823049" name="WordArt 9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ransition advTm="3014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74606-1F17-4F99-97A2-65B8CA4943A8}" type="slidenum">
              <a:rPr lang="en-US" altLang="zh-CN"/>
              <a:pPr/>
              <a:t>76</a:t>
            </a:fld>
            <a:endParaRPr lang="en-US" altLang="zh-CN"/>
          </a:p>
        </p:txBody>
      </p:sp>
      <p:sp>
        <p:nvSpPr>
          <p:cNvPr id="4825090" name="AutoShape 2"/>
          <p:cNvSpPr>
            <a:spLocks noChangeArrowheads="1"/>
          </p:cNvSpPr>
          <p:nvPr/>
        </p:nvSpPr>
        <p:spPr bwMode="gray">
          <a:xfrm>
            <a:off x="2339975" y="765175"/>
            <a:ext cx="4572000" cy="5810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663300"/>
                </a:solidFill>
              </a:rPr>
              <a:t>从四个层面磨练自己</a:t>
            </a:r>
          </a:p>
        </p:txBody>
      </p:sp>
      <p:sp>
        <p:nvSpPr>
          <p:cNvPr id="4825091" name="Oval 3"/>
          <p:cNvSpPr>
            <a:spLocks noChangeArrowheads="1"/>
          </p:cNvSpPr>
          <p:nvPr/>
        </p:nvSpPr>
        <p:spPr bwMode="auto">
          <a:xfrm>
            <a:off x="2162175" y="2098675"/>
            <a:ext cx="4191000" cy="3962400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25092" name="Text Box 4"/>
          <p:cNvSpPr txBox="1">
            <a:spLocks noChangeArrowheads="1"/>
          </p:cNvSpPr>
          <p:nvPr/>
        </p:nvSpPr>
        <p:spPr bwMode="auto">
          <a:xfrm>
            <a:off x="3457575" y="1489075"/>
            <a:ext cx="1524000" cy="1311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00FF"/>
                </a:solidFill>
                <a:latin typeface="Times New Roman" pitchFamily="18" charset="0"/>
              </a:rPr>
              <a:t>身        体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运动  营养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压力管理</a:t>
            </a:r>
          </a:p>
        </p:txBody>
      </p:sp>
      <p:sp>
        <p:nvSpPr>
          <p:cNvPr id="4825093" name="Text Box 5"/>
          <p:cNvSpPr txBox="1">
            <a:spLocks noChangeArrowheads="1"/>
          </p:cNvSpPr>
          <p:nvPr/>
        </p:nvSpPr>
        <p:spPr bwMode="auto">
          <a:xfrm>
            <a:off x="1476375" y="3165475"/>
            <a:ext cx="1524000" cy="1311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00FF"/>
                </a:solidFill>
                <a:latin typeface="Times New Roman" pitchFamily="18" charset="0"/>
              </a:rPr>
              <a:t>心         智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阅读  想象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计划  写作</a:t>
            </a:r>
          </a:p>
        </p:txBody>
      </p:sp>
      <p:sp>
        <p:nvSpPr>
          <p:cNvPr id="4825094" name="Text Box 6"/>
          <p:cNvSpPr txBox="1">
            <a:spLocks noChangeArrowheads="1"/>
          </p:cNvSpPr>
          <p:nvPr/>
        </p:nvSpPr>
        <p:spPr bwMode="auto">
          <a:xfrm>
            <a:off x="4905375" y="3241675"/>
            <a:ext cx="2819400" cy="1311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00FF"/>
                </a:solidFill>
                <a:latin typeface="Times New Roman" pitchFamily="18" charset="0"/>
              </a:rPr>
              <a:t>精        神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服务  设身处地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集思广益  内在安全感</a:t>
            </a:r>
          </a:p>
        </p:txBody>
      </p:sp>
      <p:sp>
        <p:nvSpPr>
          <p:cNvPr id="4825095" name="Text Box 7"/>
          <p:cNvSpPr txBox="1">
            <a:spLocks noChangeArrowheads="1"/>
          </p:cNvSpPr>
          <p:nvPr/>
        </p:nvSpPr>
        <p:spPr bwMode="auto">
          <a:xfrm>
            <a:off x="3076575" y="5070475"/>
            <a:ext cx="2286000" cy="1311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00FF"/>
                </a:solidFill>
                <a:latin typeface="Times New Roman" pitchFamily="18" charset="0"/>
              </a:rPr>
              <a:t>待人处事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学习与思考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确立与坚持价值观</a:t>
            </a:r>
          </a:p>
        </p:txBody>
      </p:sp>
      <p:sp>
        <p:nvSpPr>
          <p:cNvPr id="4825099" name="AutoShape 11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习惯七、不断更新</a:t>
            </a:r>
          </a:p>
        </p:txBody>
      </p:sp>
      <p:sp>
        <p:nvSpPr>
          <p:cNvPr id="4825100" name="WordArt 12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2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  <p:sp>
        <p:nvSpPr>
          <p:cNvPr id="4825102" name="Rectangle 14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6804025" y="6237288"/>
            <a:ext cx="14033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folHlink"/>
                </a:solidFill>
                <a:latin typeface="宋体" pitchFamily="2" charset="-122"/>
                <a:ea typeface="宋体" pitchFamily="2" charset="-122"/>
              </a:rPr>
              <a:t>保持生活平衡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DEE1A3-D7B0-4971-9F3A-4294A7B5A310}" type="slidenum">
              <a:rPr lang="en-US" altLang="zh-CN"/>
              <a:pPr/>
              <a:t>77</a:t>
            </a:fld>
            <a:endParaRPr lang="en-US" altLang="zh-CN"/>
          </a:p>
        </p:txBody>
      </p:sp>
      <p:sp>
        <p:nvSpPr>
          <p:cNvPr id="4826114" name="Oval 2"/>
          <p:cNvSpPr>
            <a:spLocks noChangeArrowheads="1"/>
          </p:cNvSpPr>
          <p:nvPr/>
        </p:nvSpPr>
        <p:spPr bwMode="auto">
          <a:xfrm>
            <a:off x="3327400" y="4960938"/>
            <a:ext cx="1835150" cy="78105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26115" name="Oval 3"/>
          <p:cNvSpPr>
            <a:spLocks noChangeArrowheads="1"/>
          </p:cNvSpPr>
          <p:nvPr/>
        </p:nvSpPr>
        <p:spPr bwMode="auto">
          <a:xfrm>
            <a:off x="2801938" y="4392613"/>
            <a:ext cx="2886075" cy="11366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26116" name="Oval 4"/>
          <p:cNvSpPr>
            <a:spLocks noChangeArrowheads="1"/>
          </p:cNvSpPr>
          <p:nvPr/>
        </p:nvSpPr>
        <p:spPr bwMode="auto">
          <a:xfrm>
            <a:off x="2190750" y="3468688"/>
            <a:ext cx="4108450" cy="19192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26117" name="Oval 5"/>
          <p:cNvSpPr>
            <a:spLocks noChangeArrowheads="1"/>
          </p:cNvSpPr>
          <p:nvPr/>
        </p:nvSpPr>
        <p:spPr bwMode="auto">
          <a:xfrm>
            <a:off x="1839913" y="2830513"/>
            <a:ext cx="4808537" cy="22733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26118" name="Oval 6"/>
          <p:cNvSpPr>
            <a:spLocks noChangeArrowheads="1"/>
          </p:cNvSpPr>
          <p:nvPr/>
        </p:nvSpPr>
        <p:spPr bwMode="auto">
          <a:xfrm>
            <a:off x="1403350" y="1978025"/>
            <a:ext cx="5683250" cy="29114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4826119" name="AutoShape 7"/>
          <p:cNvCxnSpPr>
            <a:cxnSpLocks noChangeShapeType="1"/>
            <a:stCxn id="4826118" idx="6"/>
          </p:cNvCxnSpPr>
          <p:nvPr/>
        </p:nvCxnSpPr>
        <p:spPr bwMode="auto">
          <a:xfrm flipV="1">
            <a:off x="7086600" y="1978025"/>
            <a:ext cx="87313" cy="145573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4826120" name="Text Box 8"/>
          <p:cNvSpPr txBox="1">
            <a:spLocks noChangeArrowheads="1"/>
          </p:cNvSpPr>
          <p:nvPr/>
        </p:nvSpPr>
        <p:spPr bwMode="auto">
          <a:xfrm>
            <a:off x="3151188" y="5813425"/>
            <a:ext cx="10493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663300"/>
                </a:solidFill>
                <a:latin typeface="Times New Roman" pitchFamily="18" charset="0"/>
              </a:rPr>
              <a:t>学习</a:t>
            </a:r>
          </a:p>
        </p:txBody>
      </p:sp>
      <p:sp>
        <p:nvSpPr>
          <p:cNvPr id="4826121" name="Text Box 9"/>
          <p:cNvSpPr txBox="1">
            <a:spLocks noChangeArrowheads="1"/>
          </p:cNvSpPr>
          <p:nvPr/>
        </p:nvSpPr>
        <p:spPr bwMode="auto">
          <a:xfrm>
            <a:off x="4987925" y="5529263"/>
            <a:ext cx="1049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663300"/>
                </a:solidFill>
                <a:latin typeface="Times New Roman" pitchFamily="18" charset="0"/>
              </a:rPr>
              <a:t>坚持</a:t>
            </a:r>
          </a:p>
        </p:txBody>
      </p:sp>
      <p:sp>
        <p:nvSpPr>
          <p:cNvPr id="4826122" name="Text Box 10"/>
          <p:cNvSpPr txBox="1">
            <a:spLocks noChangeArrowheads="1"/>
          </p:cNvSpPr>
          <p:nvPr/>
        </p:nvSpPr>
        <p:spPr bwMode="auto">
          <a:xfrm>
            <a:off x="1839913" y="5173663"/>
            <a:ext cx="10493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663300"/>
                </a:solidFill>
                <a:latin typeface="Times New Roman" pitchFamily="18" charset="0"/>
              </a:rPr>
              <a:t>实践</a:t>
            </a:r>
          </a:p>
        </p:txBody>
      </p:sp>
      <p:sp>
        <p:nvSpPr>
          <p:cNvPr id="4826123" name="Text Box 11"/>
          <p:cNvSpPr txBox="1">
            <a:spLocks noChangeArrowheads="1"/>
          </p:cNvSpPr>
          <p:nvPr/>
        </p:nvSpPr>
        <p:spPr bwMode="auto">
          <a:xfrm>
            <a:off x="6124575" y="4676775"/>
            <a:ext cx="13985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663300"/>
                </a:solidFill>
                <a:latin typeface="Times New Roman" pitchFamily="18" charset="0"/>
              </a:rPr>
              <a:t>学习</a:t>
            </a:r>
          </a:p>
        </p:txBody>
      </p:sp>
      <p:sp>
        <p:nvSpPr>
          <p:cNvPr id="4826124" name="Text Box 12"/>
          <p:cNvSpPr txBox="1">
            <a:spLocks noChangeArrowheads="1"/>
          </p:cNvSpPr>
          <p:nvPr/>
        </p:nvSpPr>
        <p:spPr bwMode="auto">
          <a:xfrm>
            <a:off x="3851275" y="3895725"/>
            <a:ext cx="14859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663300"/>
                </a:solidFill>
                <a:latin typeface="Times New Roman" pitchFamily="18" charset="0"/>
              </a:rPr>
              <a:t>坚持</a:t>
            </a:r>
          </a:p>
        </p:txBody>
      </p:sp>
      <p:sp>
        <p:nvSpPr>
          <p:cNvPr id="4826125" name="Text Box 13"/>
          <p:cNvSpPr txBox="1">
            <a:spLocks noChangeArrowheads="1"/>
          </p:cNvSpPr>
          <p:nvPr/>
        </p:nvSpPr>
        <p:spPr bwMode="auto">
          <a:xfrm>
            <a:off x="1665288" y="3684588"/>
            <a:ext cx="1398587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663300"/>
                </a:solidFill>
                <a:latin typeface="Times New Roman" pitchFamily="18" charset="0"/>
              </a:rPr>
              <a:t>实践</a:t>
            </a:r>
          </a:p>
        </p:txBody>
      </p:sp>
      <p:sp>
        <p:nvSpPr>
          <p:cNvPr id="4826126" name="Line 14"/>
          <p:cNvSpPr>
            <a:spLocks noChangeShapeType="1"/>
          </p:cNvSpPr>
          <p:nvPr/>
        </p:nvSpPr>
        <p:spPr bwMode="auto">
          <a:xfrm flipH="1">
            <a:off x="4113213" y="5741988"/>
            <a:ext cx="350837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826127" name="AutoShape 15"/>
          <p:cNvSpPr>
            <a:spLocks noChangeArrowheads="1"/>
          </p:cNvSpPr>
          <p:nvPr/>
        </p:nvSpPr>
        <p:spPr bwMode="gray">
          <a:xfrm>
            <a:off x="1547813" y="765175"/>
            <a:ext cx="5245100" cy="5810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663300"/>
                </a:solidFill>
              </a:rPr>
              <a:t>良性循环使人成长</a:t>
            </a:r>
          </a:p>
        </p:txBody>
      </p:sp>
      <p:pic>
        <p:nvPicPr>
          <p:cNvPr id="4826128" name="Picture 16" descr="j0172578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08850" y="836613"/>
            <a:ext cx="1485900" cy="1384300"/>
          </a:xfrm>
          <a:prstGeom prst="rect">
            <a:avLst/>
          </a:prstGeom>
          <a:noFill/>
        </p:spPr>
      </p:pic>
      <p:sp>
        <p:nvSpPr>
          <p:cNvPr id="4826132" name="AutoShape 20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习惯七、不断更新</a:t>
            </a:r>
          </a:p>
        </p:txBody>
      </p:sp>
      <p:sp>
        <p:nvSpPr>
          <p:cNvPr id="4826133" name="WordArt 21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826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826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E38FDA-B7C3-4AE7-B00C-C0D172996D0E}" type="slidenum">
              <a:rPr lang="en-US" altLang="zh-CN"/>
              <a:pPr/>
              <a:t>78</a:t>
            </a:fld>
            <a:endParaRPr lang="en-US" altLang="zh-CN"/>
          </a:p>
        </p:txBody>
      </p:sp>
      <p:sp>
        <p:nvSpPr>
          <p:cNvPr id="4827138" name="Text Box 2"/>
          <p:cNvSpPr txBox="1">
            <a:spLocks noChangeArrowheads="1"/>
          </p:cNvSpPr>
          <p:nvPr/>
        </p:nvSpPr>
        <p:spPr bwMode="auto">
          <a:xfrm>
            <a:off x="755650" y="1628775"/>
            <a:ext cx="6048375" cy="419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latin typeface="黑体" pitchFamily="49" charset="-122"/>
              </a:rPr>
              <a:t>越是</a:t>
            </a:r>
            <a:r>
              <a:rPr lang="zh-CN" altLang="en-US" sz="2800" b="1">
                <a:solidFill>
                  <a:srgbClr val="FF0066"/>
                </a:solidFill>
                <a:latin typeface="黑体" pitchFamily="49" charset="-122"/>
              </a:rPr>
              <a:t>主动积极</a:t>
            </a:r>
            <a:r>
              <a:rPr lang="zh-CN" altLang="en-US" sz="2800" b="1">
                <a:latin typeface="黑体" pitchFamily="49" charset="-122"/>
              </a:rPr>
              <a:t>（习惯一）的人，越能</a:t>
            </a:r>
            <a:r>
              <a:rPr lang="zh-CN" altLang="en-US" sz="2800" b="1">
                <a:solidFill>
                  <a:srgbClr val="FF0066"/>
                </a:solidFill>
                <a:latin typeface="黑体" pitchFamily="49" charset="-122"/>
              </a:rPr>
              <a:t>掌握人生方向</a:t>
            </a:r>
            <a:r>
              <a:rPr lang="zh-CN" altLang="en-US" sz="2800" b="1">
                <a:latin typeface="黑体" pitchFamily="49" charset="-122"/>
              </a:rPr>
              <a:t>（习惯二），也能</a:t>
            </a:r>
            <a:r>
              <a:rPr lang="zh-CN" altLang="en-US" sz="2800" b="1">
                <a:solidFill>
                  <a:srgbClr val="FF0066"/>
                </a:solidFill>
                <a:latin typeface="黑体" pitchFamily="49" charset="-122"/>
              </a:rPr>
              <a:t>有效管理人生</a:t>
            </a:r>
            <a:r>
              <a:rPr lang="zh-CN" altLang="en-US" sz="2800" b="1">
                <a:latin typeface="黑体" pitchFamily="49" charset="-122"/>
              </a:rPr>
              <a:t>（习惯三）能</a:t>
            </a:r>
            <a:r>
              <a:rPr lang="zh-CN" altLang="en-US" sz="2800" b="1">
                <a:solidFill>
                  <a:srgbClr val="FF0066"/>
                </a:solidFill>
                <a:latin typeface="黑体" pitchFamily="49" charset="-122"/>
              </a:rPr>
              <a:t>不断更新</a:t>
            </a:r>
            <a:r>
              <a:rPr lang="zh-CN" altLang="en-US" sz="2800" b="1">
                <a:latin typeface="黑体" pitchFamily="49" charset="-122"/>
              </a:rPr>
              <a:t>（习惯七）的人，方懂得</a:t>
            </a:r>
            <a:r>
              <a:rPr lang="zh-CN" altLang="en-US" sz="2800" b="1">
                <a:solidFill>
                  <a:srgbClr val="FF0066"/>
                </a:solidFill>
                <a:latin typeface="黑体" pitchFamily="49" charset="-122"/>
              </a:rPr>
              <a:t>如何了解别人</a:t>
            </a:r>
            <a:r>
              <a:rPr lang="zh-CN" altLang="en-US" sz="2800" b="1">
                <a:latin typeface="黑体" pitchFamily="49" charset="-122"/>
              </a:rPr>
              <a:t>（习惯五），寻求</a:t>
            </a:r>
            <a:r>
              <a:rPr lang="zh-CN" altLang="en-US" sz="2800" b="1">
                <a:solidFill>
                  <a:srgbClr val="FF0066"/>
                </a:solidFill>
                <a:latin typeface="黑体" pitchFamily="49" charset="-122"/>
              </a:rPr>
              <a:t>圆满的解决之道</a:t>
            </a:r>
            <a:r>
              <a:rPr lang="zh-CN" altLang="en-US" sz="2800" b="1">
                <a:latin typeface="黑体" pitchFamily="49" charset="-122"/>
              </a:rPr>
              <a:t>（习惯六）同理，一个人越</a:t>
            </a:r>
            <a:r>
              <a:rPr lang="zh-CN" altLang="en-US" sz="2800" b="1">
                <a:solidFill>
                  <a:srgbClr val="FF0066"/>
                </a:solidFill>
                <a:latin typeface="黑体" pitchFamily="49" charset="-122"/>
              </a:rPr>
              <a:t>独立</a:t>
            </a:r>
            <a:r>
              <a:rPr lang="zh-CN" altLang="en-US" sz="2800" b="1">
                <a:latin typeface="黑体" pitchFamily="49" charset="-122"/>
              </a:rPr>
              <a:t>（习惯</a:t>
            </a:r>
            <a:r>
              <a:rPr lang="en-US" altLang="zh-CN" sz="2800" b="1">
                <a:latin typeface="黑体" pitchFamily="49" charset="-122"/>
              </a:rPr>
              <a:t>1</a:t>
            </a:r>
            <a:r>
              <a:rPr lang="zh-CN" altLang="en-US" sz="2800" b="1">
                <a:latin typeface="黑体" pitchFamily="49" charset="-122"/>
              </a:rPr>
              <a:t>、</a:t>
            </a:r>
            <a:r>
              <a:rPr lang="en-US" altLang="zh-CN" sz="2800" b="1">
                <a:latin typeface="黑体" pitchFamily="49" charset="-122"/>
              </a:rPr>
              <a:t>2</a:t>
            </a:r>
            <a:r>
              <a:rPr lang="zh-CN" altLang="en-US" sz="2800" b="1">
                <a:latin typeface="黑体" pitchFamily="49" charset="-122"/>
              </a:rPr>
              <a:t>、</a:t>
            </a:r>
            <a:r>
              <a:rPr lang="en-US" altLang="zh-CN" sz="2800" b="1">
                <a:latin typeface="黑体" pitchFamily="49" charset="-122"/>
              </a:rPr>
              <a:t>3</a:t>
            </a:r>
            <a:r>
              <a:rPr lang="zh-CN" altLang="en-US" sz="2800" b="1">
                <a:latin typeface="黑体" pitchFamily="49" charset="-122"/>
              </a:rPr>
              <a:t>）就越善于与别人</a:t>
            </a:r>
            <a:r>
              <a:rPr lang="zh-CN" altLang="en-US" sz="2800" b="1">
                <a:solidFill>
                  <a:srgbClr val="FF0066"/>
                </a:solidFill>
                <a:latin typeface="黑体" pitchFamily="49" charset="-122"/>
              </a:rPr>
              <a:t>相处</a:t>
            </a:r>
            <a:r>
              <a:rPr lang="zh-CN" altLang="en-US" sz="2800" b="1">
                <a:latin typeface="黑体" pitchFamily="49" charset="-122"/>
              </a:rPr>
              <a:t>（习惯</a:t>
            </a:r>
            <a:r>
              <a:rPr lang="en-US" altLang="zh-CN" sz="2800" b="1">
                <a:latin typeface="黑体" pitchFamily="49" charset="-122"/>
              </a:rPr>
              <a:t>4</a:t>
            </a:r>
            <a:r>
              <a:rPr lang="zh-CN" altLang="en-US" sz="2800" b="1">
                <a:latin typeface="黑体" pitchFamily="49" charset="-122"/>
              </a:rPr>
              <a:t>、</a:t>
            </a:r>
            <a:r>
              <a:rPr lang="en-US" altLang="zh-CN" sz="2800" b="1">
                <a:latin typeface="黑体" pitchFamily="49" charset="-122"/>
              </a:rPr>
              <a:t>5</a:t>
            </a:r>
            <a:r>
              <a:rPr lang="zh-CN" altLang="en-US" sz="2800" b="1">
                <a:latin typeface="黑体" pitchFamily="49" charset="-122"/>
              </a:rPr>
              <a:t>、</a:t>
            </a:r>
            <a:r>
              <a:rPr lang="en-US" altLang="zh-CN" sz="2800" b="1">
                <a:latin typeface="黑体" pitchFamily="49" charset="-122"/>
              </a:rPr>
              <a:t>6</a:t>
            </a:r>
            <a:r>
              <a:rPr lang="zh-CN" altLang="en-US" sz="2800" b="1">
                <a:latin typeface="黑体" pitchFamily="49" charset="-122"/>
              </a:rPr>
              <a:t>）。</a:t>
            </a:r>
          </a:p>
        </p:txBody>
      </p:sp>
      <p:graphicFrame>
        <p:nvGraphicFramePr>
          <p:cNvPr id="4827139" name="Object 3"/>
          <p:cNvGraphicFramePr>
            <a:graphicFrameLocks noChangeAspect="1"/>
          </p:cNvGraphicFramePr>
          <p:nvPr>
            <p:ph/>
          </p:nvPr>
        </p:nvGraphicFramePr>
        <p:xfrm>
          <a:off x="6877050" y="1557338"/>
          <a:ext cx="1917700" cy="4192587"/>
        </p:xfrm>
        <a:graphic>
          <a:graphicData uri="http://schemas.openxmlformats.org/presentationml/2006/ole">
            <p:oleObj spid="_x0000_s4827139" name="剪辑" r:id="rId4" imgW="2765160" imgH="6043320" progId="MS_ClipArt_Gallery.2">
              <p:embed/>
            </p:oleObj>
          </a:graphicData>
        </a:graphic>
      </p:graphicFrame>
      <p:sp>
        <p:nvSpPr>
          <p:cNvPr id="4827140" name="AutoShape 4"/>
          <p:cNvSpPr>
            <a:spLocks noChangeArrowheads="1"/>
          </p:cNvSpPr>
          <p:nvPr/>
        </p:nvSpPr>
        <p:spPr bwMode="gray">
          <a:xfrm>
            <a:off x="2268538" y="836613"/>
            <a:ext cx="4248150" cy="5810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rgbClr val="663300"/>
                </a:solidFill>
              </a:rPr>
              <a:t>七大习惯相辅相成</a:t>
            </a:r>
          </a:p>
        </p:txBody>
      </p:sp>
      <p:sp>
        <p:nvSpPr>
          <p:cNvPr id="4827144" name="AutoShape 8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习惯七、不断更新</a:t>
            </a:r>
          </a:p>
        </p:txBody>
      </p:sp>
      <p:sp>
        <p:nvSpPr>
          <p:cNvPr id="4827145" name="WordArt 9" descr="白色大理石"/>
          <p:cNvSpPr>
            <a:spLocks noChangeArrowheads="1" noChangeShapeType="1" noTextEdit="1"/>
          </p:cNvSpPr>
          <p:nvPr/>
        </p:nvSpPr>
        <p:spPr bwMode="auto">
          <a:xfrm>
            <a:off x="8101013" y="333375"/>
            <a:ext cx="1555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5"/>
                  <a:srcRect/>
                  <a:tile tx="0" ty="0" sx="100000" sy="100000" flip="none" algn="tl"/>
                </a:blipFill>
                <a:latin typeface="宋体"/>
                <a:ea typeface="宋体"/>
              </a:rPr>
              <a:t>A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5"/>
                <a:srcRect/>
                <a:tile tx="0" ty="0" sx="100000" sy="100000" flip="none" algn="tl"/>
              </a:blipFill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4F333A-D65E-4FAC-B6B9-47E345523DAF}" type="slidenum">
              <a:rPr lang="en-US" altLang="zh-CN"/>
              <a:pPr/>
              <a:t>79</a:t>
            </a:fld>
            <a:endParaRPr lang="en-US" altLang="zh-CN"/>
          </a:p>
        </p:txBody>
      </p:sp>
      <p:pic>
        <p:nvPicPr>
          <p:cNvPr id="4148252" name="Picture 28" descr="图片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1363" y="0"/>
            <a:ext cx="4592637" cy="6858000"/>
          </a:xfrm>
          <a:prstGeom prst="rect">
            <a:avLst/>
          </a:prstGeom>
          <a:noFill/>
        </p:spPr>
      </p:pic>
      <p:pic>
        <p:nvPicPr>
          <p:cNvPr id="4148253" name="Picture 29" descr="图片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308725"/>
            <a:ext cx="4797425" cy="549275"/>
          </a:xfrm>
          <a:prstGeom prst="rect">
            <a:avLst/>
          </a:prstGeom>
          <a:noFill/>
        </p:spPr>
      </p:pic>
      <p:pic>
        <p:nvPicPr>
          <p:cNvPr id="4148254" name="图片 9" descr="425_135136034024_2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4662488" cy="657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4932363" y="3213100"/>
            <a:ext cx="3978275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zh-CN" altLang="en-US" sz="3600" b="1" kern="1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谢谢！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708EBF-42FF-40FD-B5AB-B3D4E724525C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4998146" name="AutoShape 2"/>
          <p:cNvSpPr>
            <a:spLocks noChangeArrowheads="1"/>
          </p:cNvSpPr>
          <p:nvPr/>
        </p:nvSpPr>
        <p:spPr bwMode="gray">
          <a:xfrm>
            <a:off x="1763713" y="765175"/>
            <a:ext cx="5718175" cy="5810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200" b="1">
                <a:solidFill>
                  <a:srgbClr val="000000"/>
                </a:solidFill>
                <a:cs typeface="文鼎特粗黑简" pitchFamily="49" charset="-122"/>
              </a:rPr>
              <a:t>发挥我们最佳水平的障碍</a:t>
            </a:r>
          </a:p>
        </p:txBody>
      </p:sp>
      <p:sp>
        <p:nvSpPr>
          <p:cNvPr id="4998147" name="AutoShape 3"/>
          <p:cNvSpPr>
            <a:spLocks noChangeArrowheads="1"/>
          </p:cNvSpPr>
          <p:nvPr/>
        </p:nvSpPr>
        <p:spPr bwMode="auto">
          <a:xfrm rot="5400000">
            <a:off x="3459163" y="-434975"/>
            <a:ext cx="2519362" cy="7050088"/>
          </a:xfrm>
          <a:prstGeom prst="triangle">
            <a:avLst>
              <a:gd name="adj" fmla="val 500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98148" name="Text Box 4"/>
          <p:cNvSpPr txBox="1">
            <a:spLocks noChangeArrowheads="1"/>
          </p:cNvSpPr>
          <p:nvPr/>
        </p:nvSpPr>
        <p:spPr bwMode="auto">
          <a:xfrm>
            <a:off x="1619250" y="2570163"/>
            <a:ext cx="170815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663300"/>
                </a:solidFill>
                <a:latin typeface="长城黑体" pitchFamily="49" charset="-122"/>
                <a:ea typeface="长城黑体" pitchFamily="49" charset="-122"/>
              </a:rPr>
              <a:t>  </a:t>
            </a:r>
            <a:r>
              <a:rPr lang="zh-CN" altLang="en-US" sz="2400" b="1">
                <a:solidFill>
                  <a:srgbClr val="663300"/>
                </a:solidFill>
                <a:latin typeface="长城黑体" pitchFamily="49" charset="-122"/>
                <a:ea typeface="长城黑体" pitchFamily="49" charset="-122"/>
              </a:rPr>
              <a:t>潜 能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663300"/>
                </a:solidFill>
                <a:latin typeface="长城黑体" pitchFamily="49" charset="-122"/>
                <a:ea typeface="长城黑体" pitchFamily="49" charset="-122"/>
              </a:rPr>
              <a:t>（可做到）</a:t>
            </a:r>
          </a:p>
        </p:txBody>
      </p:sp>
      <p:sp>
        <p:nvSpPr>
          <p:cNvPr id="4998149" name="Text Box 5"/>
          <p:cNvSpPr txBox="1">
            <a:spLocks noChangeArrowheads="1"/>
          </p:cNvSpPr>
          <p:nvPr/>
        </p:nvSpPr>
        <p:spPr bwMode="auto">
          <a:xfrm>
            <a:off x="2411413" y="5430838"/>
            <a:ext cx="37401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/>
                <a:ea typeface="长城黑体" pitchFamily="49" charset="-122"/>
              </a:rPr>
              <a:t>“</a:t>
            </a:r>
            <a:r>
              <a:rPr lang="zh-CN" altLang="en-US" sz="2800" b="1">
                <a:solidFill>
                  <a:srgbClr val="FF0000"/>
                </a:solidFill>
                <a:latin typeface="长城黑体" pitchFamily="49" charset="-122"/>
                <a:ea typeface="长城黑体" pitchFamily="49" charset="-122"/>
              </a:rPr>
              <a:t>软</a:t>
            </a:r>
            <a:r>
              <a:rPr lang="zh-CN" altLang="en-US" sz="2800" b="1">
                <a:solidFill>
                  <a:srgbClr val="FF0000"/>
                </a:solidFill>
                <a:latin typeface="Times New Roman"/>
                <a:ea typeface="长城黑体" pitchFamily="49" charset="-122"/>
              </a:rPr>
              <a:t>”</a:t>
            </a:r>
            <a:r>
              <a:rPr lang="zh-CN" altLang="en-US" sz="2800" b="1">
                <a:solidFill>
                  <a:srgbClr val="FF0000"/>
                </a:solidFill>
                <a:latin typeface="长城黑体" pitchFamily="49" charset="-122"/>
                <a:ea typeface="长城黑体" pitchFamily="49" charset="-122"/>
              </a:rPr>
              <a:t>因素</a:t>
            </a:r>
            <a:r>
              <a:rPr lang="en-US" altLang="zh-CN" sz="2800" b="1">
                <a:solidFill>
                  <a:srgbClr val="FF0000"/>
                </a:solidFill>
                <a:latin typeface="Times New Roman"/>
                <a:ea typeface="长城黑体" pitchFamily="49" charset="-122"/>
              </a:rPr>
              <a:t>—</a:t>
            </a:r>
            <a:r>
              <a:rPr lang="zh-CN" altLang="en-US" sz="2800" b="1">
                <a:solidFill>
                  <a:srgbClr val="FF0000"/>
                </a:solidFill>
                <a:latin typeface="长城黑体" pitchFamily="49" charset="-122"/>
                <a:ea typeface="长城黑体" pitchFamily="49" charset="-122"/>
              </a:rPr>
              <a:t>成功的障碍</a:t>
            </a:r>
          </a:p>
        </p:txBody>
      </p:sp>
      <p:sp>
        <p:nvSpPr>
          <p:cNvPr id="4998150" name="Text Box 6"/>
          <p:cNvSpPr txBox="1">
            <a:spLocks noChangeArrowheads="1"/>
          </p:cNvSpPr>
          <p:nvPr/>
        </p:nvSpPr>
        <p:spPr bwMode="auto">
          <a:xfrm>
            <a:off x="5148263" y="2616200"/>
            <a:ext cx="140335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663300"/>
                </a:solidFill>
                <a:latin typeface="长城黑体" pitchFamily="49" charset="-122"/>
                <a:ea typeface="长城黑体" pitchFamily="49" charset="-122"/>
              </a:rPr>
              <a:t> </a:t>
            </a:r>
            <a:r>
              <a:rPr lang="zh-CN" altLang="en-US" sz="2400" b="1">
                <a:solidFill>
                  <a:srgbClr val="663300"/>
                </a:solidFill>
                <a:latin typeface="长城黑体" pitchFamily="49" charset="-122"/>
                <a:ea typeface="长城黑体" pitchFamily="49" charset="-122"/>
              </a:rPr>
              <a:t>成 就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663300"/>
                </a:solidFill>
                <a:latin typeface="长城黑体" pitchFamily="49" charset="-122"/>
                <a:ea typeface="长城黑体" pitchFamily="49" charset="-122"/>
              </a:rPr>
              <a:t>(</a:t>
            </a:r>
            <a:r>
              <a:rPr lang="zh-CN" altLang="en-US" sz="2400" b="1">
                <a:solidFill>
                  <a:srgbClr val="663300"/>
                </a:solidFill>
                <a:latin typeface="长城黑体" pitchFamily="49" charset="-122"/>
                <a:ea typeface="长城黑体" pitchFamily="49" charset="-122"/>
              </a:rPr>
              <a:t>已做到</a:t>
            </a:r>
            <a:r>
              <a:rPr lang="en-US" altLang="zh-CN" sz="2400" b="1">
                <a:solidFill>
                  <a:srgbClr val="663300"/>
                </a:solidFill>
                <a:latin typeface="长城黑体" pitchFamily="49" charset="-122"/>
                <a:ea typeface="长城黑体" pitchFamily="49" charset="-122"/>
              </a:rPr>
              <a:t>)</a:t>
            </a:r>
          </a:p>
        </p:txBody>
      </p:sp>
      <p:sp>
        <p:nvSpPr>
          <p:cNvPr id="4998151" name="Text Box 7"/>
          <p:cNvSpPr txBox="1">
            <a:spLocks noChangeArrowheads="1"/>
          </p:cNvSpPr>
          <p:nvPr/>
        </p:nvSpPr>
        <p:spPr bwMode="auto">
          <a:xfrm>
            <a:off x="1331913" y="4494213"/>
            <a:ext cx="23177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256128"/>
                </a:solidFill>
                <a:latin typeface="长城黑体" pitchFamily="49" charset="-122"/>
                <a:ea typeface="长城黑体" pitchFamily="49" charset="-122"/>
              </a:rPr>
              <a:t>已掌握的技能</a:t>
            </a:r>
          </a:p>
        </p:txBody>
      </p:sp>
      <p:sp>
        <p:nvSpPr>
          <p:cNvPr id="4998152" name="Rectangle 8" descr="对角砖形"/>
          <p:cNvSpPr>
            <a:spLocks noChangeArrowheads="1"/>
          </p:cNvSpPr>
          <p:nvPr/>
        </p:nvSpPr>
        <p:spPr bwMode="auto">
          <a:xfrm>
            <a:off x="3492500" y="2062163"/>
            <a:ext cx="1524000" cy="2005012"/>
          </a:xfrm>
          <a:prstGeom prst="rect">
            <a:avLst/>
          </a:prstGeom>
          <a:pattFill prst="diagBrick">
            <a:fgClr>
              <a:srgbClr val="906D58"/>
            </a:fgClr>
            <a:bgClr>
              <a:srgbClr val="FFFFFF"/>
            </a:bgClr>
          </a:pattFill>
          <a:ln w="12700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lnSpc>
                <a:spcPct val="17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 i="1">
              <a:latin typeface="长城黑体" pitchFamily="49" charset="-122"/>
              <a:ea typeface="长城黑体" pitchFamily="49" charset="-122"/>
            </a:endParaRPr>
          </a:p>
        </p:txBody>
      </p:sp>
      <p:sp>
        <p:nvSpPr>
          <p:cNvPr id="4998153" name="Text Box 9"/>
          <p:cNvSpPr txBox="1">
            <a:spLocks noChangeArrowheads="1"/>
          </p:cNvSpPr>
          <p:nvPr/>
        </p:nvSpPr>
        <p:spPr bwMode="auto">
          <a:xfrm>
            <a:off x="4932363" y="4494213"/>
            <a:ext cx="19621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256128"/>
                </a:solidFill>
                <a:latin typeface="长城黑体" pitchFamily="49" charset="-122"/>
                <a:ea typeface="长城黑体" pitchFamily="49" charset="-122"/>
              </a:rPr>
              <a:t>真正的绩效</a:t>
            </a:r>
          </a:p>
        </p:txBody>
      </p:sp>
      <p:sp>
        <p:nvSpPr>
          <p:cNvPr id="4998154" name="AutoShape 10"/>
          <p:cNvSpPr>
            <a:spLocks noChangeArrowheads="1"/>
          </p:cNvSpPr>
          <p:nvPr/>
        </p:nvSpPr>
        <p:spPr bwMode="auto">
          <a:xfrm>
            <a:off x="1835150" y="3990975"/>
            <a:ext cx="1016000" cy="369888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998155" name="AutoShape 11"/>
          <p:cNvSpPr>
            <a:spLocks noChangeArrowheads="1"/>
          </p:cNvSpPr>
          <p:nvPr/>
        </p:nvSpPr>
        <p:spPr bwMode="auto">
          <a:xfrm>
            <a:off x="5364163" y="3917950"/>
            <a:ext cx="1016000" cy="369888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998156" name="AutoShape 12"/>
          <p:cNvSpPr>
            <a:spLocks noChangeArrowheads="1"/>
          </p:cNvSpPr>
          <p:nvPr/>
        </p:nvSpPr>
        <p:spPr bwMode="auto">
          <a:xfrm>
            <a:off x="3779838" y="4435475"/>
            <a:ext cx="1016000" cy="685800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998157" name="Text Box 13"/>
          <p:cNvSpPr txBox="1">
            <a:spLocks noChangeArrowheads="1"/>
          </p:cNvSpPr>
          <p:nvPr/>
        </p:nvSpPr>
        <p:spPr bwMode="auto">
          <a:xfrm>
            <a:off x="6710363" y="6251575"/>
            <a:ext cx="16065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54547C"/>
                </a:solidFill>
              </a:rPr>
              <a:t>被绳牵住的大象</a:t>
            </a:r>
          </a:p>
        </p:txBody>
      </p:sp>
      <p:pic>
        <p:nvPicPr>
          <p:cNvPr id="4998159" name="Picture 15" descr="AN01118_"/>
          <p:cNvPicPr>
            <a:picLocks noChangeAspect="1" noChangeArrowheads="1"/>
          </p:cNvPicPr>
          <p:nvPr/>
        </p:nvPicPr>
        <p:blipFill>
          <a:blip r:embed="rId2">
            <a:lum bright="-18000" contrast="12000"/>
          </a:blip>
          <a:srcRect/>
          <a:stretch>
            <a:fillRect/>
          </a:stretch>
        </p:blipFill>
        <p:spPr bwMode="auto">
          <a:xfrm>
            <a:off x="6877050" y="4581525"/>
            <a:ext cx="2124075" cy="1452563"/>
          </a:xfrm>
          <a:prstGeom prst="rect">
            <a:avLst/>
          </a:prstGeom>
          <a:noFill/>
        </p:spPr>
      </p:pic>
      <p:sp>
        <p:nvSpPr>
          <p:cNvPr id="4998160" name="Rectangle 16"/>
          <p:cNvSpPr>
            <a:spLocks noChangeArrowheads="1"/>
          </p:cNvSpPr>
          <p:nvPr/>
        </p:nvSpPr>
        <p:spPr bwMode="auto">
          <a:xfrm>
            <a:off x="1547813" y="1412875"/>
            <a:ext cx="1901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2400" b="1">
                <a:solidFill>
                  <a:schemeClr val="tx2"/>
                </a:solidFill>
              </a:rPr>
              <a:t>成功的定义</a:t>
            </a:r>
            <a:r>
              <a:rPr lang="en-US" altLang="zh-CN" sz="2400" b="1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4998163" name="Rectangle 19"/>
          <p:cNvSpPr>
            <a:spLocks noChangeArrowheads="1"/>
          </p:cNvSpPr>
          <p:nvPr/>
        </p:nvSpPr>
        <p:spPr bwMode="auto">
          <a:xfrm>
            <a:off x="3868738" y="6237288"/>
            <a:ext cx="28257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54547C"/>
                </a:solidFill>
              </a:rPr>
              <a:t>演艺明星、企业商家、运动员</a:t>
            </a:r>
          </a:p>
        </p:txBody>
      </p:sp>
      <p:sp>
        <p:nvSpPr>
          <p:cNvPr id="4998164" name="AutoShape 20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习惯一、主动积极</a:t>
            </a:r>
          </a:p>
        </p:txBody>
      </p:sp>
      <p:sp>
        <p:nvSpPr>
          <p:cNvPr id="4998165" name="Rectangle 21"/>
          <p:cNvSpPr>
            <a:spLocks noChangeArrowheads="1"/>
          </p:cNvSpPr>
          <p:nvPr/>
        </p:nvSpPr>
        <p:spPr bwMode="auto">
          <a:xfrm>
            <a:off x="2987675" y="6237288"/>
            <a:ext cx="7937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54547C"/>
                </a:solidFill>
              </a:rPr>
              <a:t>舒适区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98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98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98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98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98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98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8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998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8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98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98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98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98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8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98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98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8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98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98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8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98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98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98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98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8147" grpId="0" animBg="1"/>
      <p:bldP spid="4998148" grpId="0"/>
      <p:bldP spid="4998149" grpId="0"/>
      <p:bldP spid="4998150" grpId="0"/>
      <p:bldP spid="4998151" grpId="0"/>
      <p:bldP spid="4998152" grpId="0" animBg="1"/>
      <p:bldP spid="4998153" grpId="0"/>
      <p:bldP spid="4998154" grpId="0" animBg="1"/>
      <p:bldP spid="4998155" grpId="0" animBg="1"/>
      <p:bldP spid="4998156" grpId="0" animBg="1"/>
      <p:bldP spid="49981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77266-452D-4B5F-88BA-0B4A6CA28AEF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5000194" name="AutoShape 2"/>
          <p:cNvSpPr>
            <a:spLocks noChangeArrowheads="1"/>
          </p:cNvSpPr>
          <p:nvPr>
            <p:ph type="title"/>
          </p:nvPr>
        </p:nvSpPr>
        <p:spPr bwMode="gray">
          <a:xfrm>
            <a:off x="2487613" y="765175"/>
            <a:ext cx="3668712" cy="5810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bg1"/>
              </a:gs>
              <a:gs pos="100000">
                <a:srgbClr val="33CCCC"/>
              </a:gs>
            </a:gsLst>
            <a:lin ang="5400000" scaled="1"/>
          </a:gradFill>
          <a:ln/>
          <a:effectLst>
            <a:outerShdw dist="107763" dir="2700000" algn="ctr" rotWithShape="0">
              <a:srgbClr val="120989">
                <a:alpha val="50000"/>
              </a:srgbClr>
            </a:outerShdw>
          </a:effectLst>
        </p:spPr>
        <p:txBody>
          <a:bodyPr wrap="none"/>
          <a:lstStyle/>
          <a:p>
            <a:pPr>
              <a:lnSpc>
                <a:spcPct val="90000"/>
              </a:lnSpc>
            </a:pPr>
            <a:r>
              <a:rPr kumimoji="0" lang="zh-CN" altLang="en-US" sz="3200" b="1">
                <a:solidFill>
                  <a:srgbClr val="000000"/>
                </a:solidFill>
                <a:ea typeface="黑体" pitchFamily="49" charset="-122"/>
              </a:rPr>
              <a:t>思 维 转 变</a:t>
            </a:r>
          </a:p>
        </p:txBody>
      </p:sp>
      <p:sp>
        <p:nvSpPr>
          <p:cNvPr id="5000195" name="Text Box 3"/>
          <p:cNvSpPr txBox="1">
            <a:spLocks noChangeArrowheads="1"/>
          </p:cNvSpPr>
          <p:nvPr/>
        </p:nvSpPr>
        <p:spPr bwMode="auto">
          <a:xfrm>
            <a:off x="684213" y="1654175"/>
            <a:ext cx="7848600" cy="436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黑体" pitchFamily="49" charset="-122"/>
                <a:sym typeface="Symbol" pitchFamily="18" charset="2"/>
              </a:rPr>
              <a:t></a:t>
            </a: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</a:rPr>
              <a:t>建立全新的观点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  <a:sym typeface="Symbol" pitchFamily="18" charset="2"/>
              </a:rPr>
              <a:t>我们每个人都守着一扇自内开启的“改变之门”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  <a:sym typeface="Symbol" pitchFamily="18" charset="2"/>
              </a:rPr>
              <a:t>  除了自己，没有人能为你开门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  <a:sym typeface="Symbol" pitchFamily="18" charset="2"/>
              </a:rPr>
              <a:t>  只要你愿意敞开心灵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  <a:sym typeface="Symbol" pitchFamily="18" charset="2"/>
              </a:rPr>
              <a:t>  抛却原有思维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  <a:sym typeface="Symbol" pitchFamily="18" charset="2"/>
              </a:rPr>
              <a:t>  把良好的原则化为习惯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  <a:sym typeface="Symbol" pitchFamily="18" charset="2"/>
              </a:rPr>
              <a:t>  成功的圆满就在掌握之中</a:t>
            </a:r>
          </a:p>
        </p:txBody>
      </p:sp>
      <p:pic>
        <p:nvPicPr>
          <p:cNvPr id="5000196" name="Picture 4" descr="slo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1863" y="4175125"/>
            <a:ext cx="2381250" cy="1666875"/>
          </a:xfrm>
          <a:prstGeom prst="rect">
            <a:avLst/>
          </a:prstGeom>
          <a:noFill/>
        </p:spPr>
      </p:pic>
      <p:sp>
        <p:nvSpPr>
          <p:cNvPr id="5000198" name="Rectangle 6"/>
          <p:cNvSpPr>
            <a:spLocks noChangeArrowheads="1"/>
          </p:cNvSpPr>
          <p:nvPr/>
        </p:nvSpPr>
        <p:spPr bwMode="auto">
          <a:xfrm>
            <a:off x="5795963" y="6245225"/>
            <a:ext cx="3024187" cy="33655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600">
                <a:solidFill>
                  <a:srgbClr val="000066"/>
                </a:solidFill>
                <a:latin typeface="黑体" pitchFamily="49" charset="-122"/>
              </a:rPr>
              <a:t>Liebig</a:t>
            </a:r>
            <a:r>
              <a:rPr kumimoji="0" lang="zh-CN" altLang="en-US" sz="1600">
                <a:solidFill>
                  <a:srgbClr val="000066"/>
                </a:solidFill>
                <a:latin typeface="黑体" pitchFamily="49" charset="-122"/>
              </a:rPr>
              <a:t>发现植物生长素</a:t>
            </a:r>
          </a:p>
        </p:txBody>
      </p:sp>
      <p:sp>
        <p:nvSpPr>
          <p:cNvPr id="5000200" name="AutoShape 8"/>
          <p:cNvSpPr>
            <a:spLocks noChangeArrowheads="1"/>
          </p:cNvSpPr>
          <p:nvPr/>
        </p:nvSpPr>
        <p:spPr bwMode="gray">
          <a:xfrm>
            <a:off x="179388" y="44450"/>
            <a:ext cx="2089150" cy="431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342900" indent="-342900" algn="dist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kumimoji="0" lang="zh-CN" altLang="en-US" sz="1800">
                <a:solidFill>
                  <a:srgbClr val="013DFF"/>
                </a:solidFill>
              </a:rPr>
              <a:t>习惯一、主动积极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0198" grpId="0"/>
    </p:bldLst>
  </p:timing>
</p:sld>
</file>

<file path=ppt/theme/theme1.xml><?xml version="1.0" encoding="utf-8"?>
<a:theme xmlns:a="http://schemas.openxmlformats.org/drawingml/2006/main" name="CDESIGNL">
  <a:themeElements>
    <a:clrScheme name="CDESIGNL 1">
      <a:dk1>
        <a:srgbClr val="007A77"/>
      </a:dk1>
      <a:lt1>
        <a:srgbClr val="FFFFFF"/>
      </a:lt1>
      <a:dk2>
        <a:srgbClr val="003399"/>
      </a:dk2>
      <a:lt2>
        <a:srgbClr val="C0C0C0"/>
      </a:lt2>
      <a:accent1>
        <a:srgbClr val="EBF7FF"/>
      </a:accent1>
      <a:accent2>
        <a:srgbClr val="3366FF"/>
      </a:accent2>
      <a:accent3>
        <a:srgbClr val="FFFFFF"/>
      </a:accent3>
      <a:accent4>
        <a:srgbClr val="006765"/>
      </a:accent4>
      <a:accent5>
        <a:srgbClr val="F3FAFF"/>
      </a:accent5>
      <a:accent6>
        <a:srgbClr val="2D5CE7"/>
      </a:accent6>
      <a:hlink>
        <a:srgbClr val="DC5900"/>
      </a:hlink>
      <a:folHlink>
        <a:srgbClr val="7979A5"/>
      </a:folHlink>
    </a:clrScheme>
    <a:fontScheme name="CDESIGN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hlink"/>
          </a:buClr>
          <a:buSzPct val="75000"/>
          <a:buFont typeface="Wingdings" pitchFamily="2" charset="2"/>
          <a:buChar char="v"/>
          <a:tabLst/>
          <a:defRPr kumimoji="1" lang="zh-CN" alt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hlink"/>
          </a:buClr>
          <a:buSzPct val="75000"/>
          <a:buFont typeface="Wingdings" pitchFamily="2" charset="2"/>
          <a:buChar char="v"/>
          <a:tabLst/>
          <a:defRPr kumimoji="1" lang="zh-CN" alt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lnDef>
  </a:objectDefaults>
  <a:extraClrSchemeLst>
    <a:extraClrScheme>
      <a:clrScheme name="CDESIGNL 1">
        <a:dk1>
          <a:srgbClr val="007A77"/>
        </a:dk1>
        <a:lt1>
          <a:srgbClr val="FFFFFF"/>
        </a:lt1>
        <a:dk2>
          <a:srgbClr val="003399"/>
        </a:dk2>
        <a:lt2>
          <a:srgbClr val="C0C0C0"/>
        </a:lt2>
        <a:accent1>
          <a:srgbClr val="EBF7FF"/>
        </a:accent1>
        <a:accent2>
          <a:srgbClr val="3366FF"/>
        </a:accent2>
        <a:accent3>
          <a:srgbClr val="FFFFFF"/>
        </a:accent3>
        <a:accent4>
          <a:srgbClr val="006765"/>
        </a:accent4>
        <a:accent5>
          <a:srgbClr val="F3FAFF"/>
        </a:accent5>
        <a:accent6>
          <a:srgbClr val="2D5CE7"/>
        </a:accent6>
        <a:hlink>
          <a:srgbClr val="DC5900"/>
        </a:hlink>
        <a:folHlink>
          <a:srgbClr val="7979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ESIGNL 2">
        <a:dk1>
          <a:srgbClr val="005FBE"/>
        </a:dk1>
        <a:lt1>
          <a:srgbClr val="FFFFDD"/>
        </a:lt1>
        <a:dk2>
          <a:srgbClr val="2C5884"/>
        </a:dk2>
        <a:lt2>
          <a:srgbClr val="C0C0C0"/>
        </a:lt2>
        <a:accent1>
          <a:srgbClr val="E9F7FF"/>
        </a:accent1>
        <a:accent2>
          <a:srgbClr val="F89400"/>
        </a:accent2>
        <a:accent3>
          <a:srgbClr val="FFFFEB"/>
        </a:accent3>
        <a:accent4>
          <a:srgbClr val="0050A2"/>
        </a:accent4>
        <a:accent5>
          <a:srgbClr val="F2FAFF"/>
        </a:accent5>
        <a:accent6>
          <a:srgbClr val="E18600"/>
        </a:accent6>
        <a:hlink>
          <a:srgbClr val="B20048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ESIGNL 3">
        <a:dk1>
          <a:srgbClr val="5D5D8B"/>
        </a:dk1>
        <a:lt1>
          <a:srgbClr val="DAEADE"/>
        </a:lt1>
        <a:dk2>
          <a:srgbClr val="A25269"/>
        </a:dk2>
        <a:lt2>
          <a:srgbClr val="C0C0C0"/>
        </a:lt2>
        <a:accent1>
          <a:srgbClr val="FFFFDD"/>
        </a:accent1>
        <a:accent2>
          <a:srgbClr val="3399FF"/>
        </a:accent2>
        <a:accent3>
          <a:srgbClr val="EAF3EC"/>
        </a:accent3>
        <a:accent4>
          <a:srgbClr val="4E4E76"/>
        </a:accent4>
        <a:accent5>
          <a:srgbClr val="FFFFEB"/>
        </a:accent5>
        <a:accent6>
          <a:srgbClr val="2D8AE7"/>
        </a:accent6>
        <a:hlink>
          <a:srgbClr val="336699"/>
        </a:hlink>
        <a:folHlink>
          <a:srgbClr val="F08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ESIGNL 4">
        <a:dk1>
          <a:srgbClr val="006666"/>
        </a:dk1>
        <a:lt1>
          <a:srgbClr val="CCECFF"/>
        </a:lt1>
        <a:dk2>
          <a:srgbClr val="336699"/>
        </a:dk2>
        <a:lt2>
          <a:srgbClr val="C0C0C0"/>
        </a:lt2>
        <a:accent1>
          <a:srgbClr val="FFFFCC"/>
        </a:accent1>
        <a:accent2>
          <a:srgbClr val="FF6600"/>
        </a:accent2>
        <a:accent3>
          <a:srgbClr val="E2F4FF"/>
        </a:accent3>
        <a:accent4>
          <a:srgbClr val="005656"/>
        </a:accent4>
        <a:accent5>
          <a:srgbClr val="FFFFE2"/>
        </a:accent5>
        <a:accent6>
          <a:srgbClr val="E75C00"/>
        </a:accent6>
        <a:hlink>
          <a:srgbClr val="0066FF"/>
        </a:hlink>
        <a:folHlink>
          <a:srgbClr val="BE547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ESIGNL 5">
        <a:dk1>
          <a:srgbClr val="0033CC"/>
        </a:dk1>
        <a:lt1>
          <a:srgbClr val="FFE9E9"/>
        </a:lt1>
        <a:dk2>
          <a:srgbClr val="000000"/>
        </a:dk2>
        <a:lt2>
          <a:srgbClr val="C0C0C0"/>
        </a:lt2>
        <a:accent1>
          <a:srgbClr val="D5E5DB"/>
        </a:accent1>
        <a:accent2>
          <a:srgbClr val="3366FF"/>
        </a:accent2>
        <a:accent3>
          <a:srgbClr val="FFF2F2"/>
        </a:accent3>
        <a:accent4>
          <a:srgbClr val="002AAE"/>
        </a:accent4>
        <a:accent5>
          <a:srgbClr val="E7F0EA"/>
        </a:accent5>
        <a:accent6>
          <a:srgbClr val="2D5CE7"/>
        </a:accent6>
        <a:hlink>
          <a:srgbClr val="FF9900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ESIGNL 6">
        <a:dk1>
          <a:srgbClr val="336699"/>
        </a:dk1>
        <a:lt1>
          <a:srgbClr val="F4E9E0"/>
        </a:lt1>
        <a:dk2>
          <a:srgbClr val="DC5900"/>
        </a:dk2>
        <a:lt2>
          <a:srgbClr val="C0C0C0"/>
        </a:lt2>
        <a:accent1>
          <a:srgbClr val="E4E4E4"/>
        </a:accent1>
        <a:accent2>
          <a:srgbClr val="3399FF"/>
        </a:accent2>
        <a:accent3>
          <a:srgbClr val="F8F2ED"/>
        </a:accent3>
        <a:accent4>
          <a:srgbClr val="2A5682"/>
        </a:accent4>
        <a:accent5>
          <a:srgbClr val="EFEFEF"/>
        </a:accent5>
        <a:accent6>
          <a:srgbClr val="2D8AE7"/>
        </a:accent6>
        <a:hlink>
          <a:srgbClr val="CC0066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ESIGNL 7">
        <a:dk1>
          <a:srgbClr val="CC3300"/>
        </a:dk1>
        <a:lt1>
          <a:srgbClr val="E5E5FF"/>
        </a:lt1>
        <a:dk2>
          <a:srgbClr val="565680"/>
        </a:dk2>
        <a:lt2>
          <a:srgbClr val="C0C0C0"/>
        </a:lt2>
        <a:accent1>
          <a:srgbClr val="E6E4EC"/>
        </a:accent1>
        <a:accent2>
          <a:srgbClr val="0066CC"/>
        </a:accent2>
        <a:accent3>
          <a:srgbClr val="F0F0FF"/>
        </a:accent3>
        <a:accent4>
          <a:srgbClr val="AE2A00"/>
        </a:accent4>
        <a:accent5>
          <a:srgbClr val="F0EFF4"/>
        </a:accent5>
        <a:accent6>
          <a:srgbClr val="005CB9"/>
        </a:accent6>
        <a:hlink>
          <a:srgbClr val="008080"/>
        </a:hlink>
        <a:folHlink>
          <a:srgbClr val="7B7B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ESIGNL 8">
        <a:dk1>
          <a:srgbClr val="000099"/>
        </a:dk1>
        <a:lt1>
          <a:srgbClr val="FFE2C5"/>
        </a:lt1>
        <a:dk2>
          <a:srgbClr val="007D7A"/>
        </a:dk2>
        <a:lt2>
          <a:srgbClr val="C0C0C0"/>
        </a:lt2>
        <a:accent1>
          <a:srgbClr val="EAEAEA"/>
        </a:accent1>
        <a:accent2>
          <a:srgbClr val="B26EB4"/>
        </a:accent2>
        <a:accent3>
          <a:srgbClr val="FFEEDF"/>
        </a:accent3>
        <a:accent4>
          <a:srgbClr val="000082"/>
        </a:accent4>
        <a:accent5>
          <a:srgbClr val="F3F3F3"/>
        </a:accent5>
        <a:accent6>
          <a:srgbClr val="A163A3"/>
        </a:accent6>
        <a:hlink>
          <a:srgbClr val="CC3300"/>
        </a:hlink>
        <a:folHlink>
          <a:srgbClr val="0088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Designs\CDESIGNL.POT</Template>
  <TotalTime>29249</TotalTime>
  <Words>4839</Words>
  <Application>Microsoft PowerPoint</Application>
  <PresentationFormat>全屏显示(4:3)</PresentationFormat>
  <Paragraphs>1155</Paragraphs>
  <Slides>79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79</vt:i4>
      </vt:variant>
    </vt:vector>
  </HeadingPairs>
  <TitlesOfParts>
    <vt:vector size="106" baseType="lpstr">
      <vt:lpstr>Times New Roman</vt:lpstr>
      <vt:lpstr>宋体</vt:lpstr>
      <vt:lpstr>Arial</vt:lpstr>
      <vt:lpstr>Wingdings</vt:lpstr>
      <vt:lpstr>华文细黑</vt:lpstr>
      <vt:lpstr>Tahoma</vt:lpstr>
      <vt:lpstr>黑体</vt:lpstr>
      <vt:lpstr>华文隶书</vt:lpstr>
      <vt:lpstr>楷体_GB2312</vt:lpstr>
      <vt:lpstr>方正舒体幼圆新宋体宋体隶书楷体_GB2312华文中宋华文行楷华</vt:lpstr>
      <vt:lpstr>Symbol</vt:lpstr>
      <vt:lpstr>文鼎特粗黑简</vt:lpstr>
      <vt:lpstr>长城黑体</vt:lpstr>
      <vt:lpstr>楷体</vt:lpstr>
      <vt:lpstr>黑体繁体</vt:lpstr>
      <vt:lpstr>Arial Narrow</vt:lpstr>
      <vt:lpstr>长城大黑体</vt:lpstr>
      <vt:lpstr>PMingLiU</vt:lpstr>
      <vt:lpstr>文鼎特粗宋简</vt:lpstr>
      <vt:lpstr>Swis721 Blk BT</vt:lpstr>
      <vt:lpstr>Rotis Sans Serif for Nokia</vt:lpstr>
      <vt:lpstr>Snap ITC</vt:lpstr>
      <vt:lpstr>华文楷体</vt:lpstr>
      <vt:lpstr/>
      <vt:lpstr>CDESIGNL</vt:lpstr>
      <vt:lpstr>Microsoft Clip Gallery</vt:lpstr>
      <vt:lpstr>Microsoft 多媒體藝廊</vt:lpstr>
      <vt:lpstr>幻灯片 1</vt:lpstr>
      <vt:lpstr>幻灯片 2</vt:lpstr>
      <vt:lpstr>幻灯片 3</vt:lpstr>
      <vt:lpstr>幻灯片 4</vt:lpstr>
      <vt:lpstr>幻灯片 5</vt:lpstr>
      <vt:lpstr>幻灯片 6</vt:lpstr>
      <vt:lpstr>七大习惯与三大成长层次</vt:lpstr>
      <vt:lpstr>幻灯片 8</vt:lpstr>
      <vt:lpstr>思 维 转 变</vt:lpstr>
      <vt:lpstr>产  出 &amp; 产  能</vt:lpstr>
      <vt:lpstr>主 动 积 极 Be Proactive</vt:lpstr>
      <vt:lpstr>幻灯片 12</vt:lpstr>
      <vt:lpstr>幻灯片 13</vt:lpstr>
      <vt:lpstr>幻灯片 14</vt:lpstr>
      <vt:lpstr>幻灯片 15</vt:lpstr>
      <vt:lpstr>幻灯片 16</vt:lpstr>
      <vt:lpstr>以 终 为 始 Begin with the end in mind</vt:lpstr>
      <vt:lpstr>目标管理的定义和含义</vt:lpstr>
      <vt:lpstr>幻灯片 19</vt:lpstr>
      <vt:lpstr>目标设计原则</vt:lpstr>
      <vt:lpstr>幻灯片 21</vt:lpstr>
      <vt:lpstr>幻灯片 22</vt:lpstr>
      <vt:lpstr>幻灯片 23</vt:lpstr>
      <vt:lpstr>幻灯片 24</vt:lpstr>
      <vt:lpstr>计划的作用、方法与类别</vt:lpstr>
      <vt:lpstr>从纸上谈兵化为执行的行动力</vt:lpstr>
      <vt:lpstr>控制的本质</vt:lpstr>
      <vt:lpstr>要 事 第 一 Put First Things First</vt:lpstr>
      <vt:lpstr>幻灯片 29</vt:lpstr>
      <vt:lpstr>幻灯片 30</vt:lpstr>
      <vt:lpstr>幻灯片 31</vt:lpstr>
      <vt:lpstr>1分钟=60秒 1小时=60分钟 1天=1440分钟 1天=86400秒 1年=525600分钟 30年=262800小时 70年=613200小时</vt:lpstr>
      <vt:lpstr>幻灯片 33</vt:lpstr>
      <vt:lpstr>幻灯片 34</vt:lpstr>
      <vt:lpstr>幻灯片 35</vt:lpstr>
      <vt:lpstr>幻灯片 36</vt:lpstr>
      <vt:lpstr>时间管理=有效利用时间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你 不 是 一 座 孤 岛</vt:lpstr>
      <vt:lpstr>幻灯片 50</vt:lpstr>
      <vt:lpstr>双 赢 思 维 Think Win-Win</vt:lpstr>
      <vt:lpstr>幻灯片 52</vt:lpstr>
      <vt:lpstr>幻灯片 53</vt:lpstr>
      <vt:lpstr>幻灯片 54</vt:lpstr>
      <vt:lpstr>沟通的定义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统 合 综 效 Synergize</vt:lpstr>
      <vt:lpstr>幻灯片 66</vt:lpstr>
      <vt:lpstr>幻灯片 67</vt:lpstr>
      <vt:lpstr>优秀团队的特征</vt:lpstr>
      <vt:lpstr>分析成员角色</vt:lpstr>
      <vt:lpstr>识别团队中的关键角色</vt:lpstr>
      <vt:lpstr>识别团队中的关键角色</vt:lpstr>
      <vt:lpstr>幻灯片 72</vt:lpstr>
      <vt:lpstr>幻灯片 73</vt:lpstr>
      <vt:lpstr>统 合 综 效 的 流 程</vt:lpstr>
      <vt:lpstr>不断更新</vt:lpstr>
      <vt:lpstr>幻灯片 76</vt:lpstr>
      <vt:lpstr>幻灯片 77</vt:lpstr>
      <vt:lpstr>幻灯片 78</vt:lpstr>
      <vt:lpstr>幻灯片 79</vt:lpstr>
    </vt:vector>
  </TitlesOfParts>
  <Company>STARLITE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YANLI</dc:creator>
  <cp:lastModifiedBy>xiayong</cp:lastModifiedBy>
  <cp:revision>420</cp:revision>
  <dcterms:created xsi:type="dcterms:W3CDTF">2002-06-21T11:20:35Z</dcterms:created>
  <dcterms:modified xsi:type="dcterms:W3CDTF">2011-11-11T07:13:48Z</dcterms:modified>
</cp:coreProperties>
</file>